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312" r:id="rId15"/>
    <p:sldId id="271" r:id="rId16"/>
    <p:sldId id="272" r:id="rId17"/>
    <p:sldId id="269" r:id="rId18"/>
    <p:sldId id="270" r:id="rId19"/>
    <p:sldId id="297" r:id="rId20"/>
    <p:sldId id="298" r:id="rId21"/>
    <p:sldId id="299" r:id="rId22"/>
    <p:sldId id="309" r:id="rId23"/>
    <p:sldId id="308" r:id="rId24"/>
    <p:sldId id="310" r:id="rId25"/>
    <p:sldId id="273" r:id="rId26"/>
    <p:sldId id="274" r:id="rId27"/>
    <p:sldId id="275" r:id="rId28"/>
    <p:sldId id="276" r:id="rId29"/>
    <p:sldId id="284" r:id="rId30"/>
    <p:sldId id="285" r:id="rId31"/>
    <p:sldId id="290" r:id="rId32"/>
    <p:sldId id="291" r:id="rId33"/>
    <p:sldId id="314" r:id="rId34"/>
    <p:sldId id="292" r:id="rId35"/>
    <p:sldId id="277" r:id="rId36"/>
    <p:sldId id="278" r:id="rId37"/>
    <p:sldId id="279" r:id="rId38"/>
    <p:sldId id="289" r:id="rId39"/>
    <p:sldId id="281" r:id="rId40"/>
    <p:sldId id="282" r:id="rId41"/>
    <p:sldId id="283" r:id="rId42"/>
    <p:sldId id="293" r:id="rId43"/>
    <p:sldId id="294" r:id="rId44"/>
    <p:sldId id="295" r:id="rId45"/>
    <p:sldId id="296" r:id="rId46"/>
    <p:sldId id="302" r:id="rId47"/>
    <p:sldId id="301" r:id="rId48"/>
    <p:sldId id="286" r:id="rId49"/>
    <p:sldId id="287" r:id="rId50"/>
    <p:sldId id="288" r:id="rId51"/>
    <p:sldId id="313" r:id="rId52"/>
    <p:sldId id="304" r:id="rId53"/>
    <p:sldId id="305" r:id="rId54"/>
    <p:sldId id="303" r:id="rId55"/>
    <p:sldId id="300" r:id="rId56"/>
    <p:sldId id="30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2DCA-145A-40A6-AE30-BA0B23C19026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C55DE-88DE-4F1B-81A0-C0FE875E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82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 of G‑protein-coupled or cytokine receptors by autacoids such as adenosine,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bradykinin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opioids --------- recruitment of signalling pathways such as the Reperfusion Injury Salvage Kinase (RISK) pathway (PI3K–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Mek1/2–Erk1/2), Survivor Activator Factor Enhancement (SAFE) pathway (TNF and JAK–STAT), and the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cGMP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–protein kinase G (PKG) pathway---------activate downstream mediators such as endothelial nitric oxide synthase (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glycogen synthase kinase (GSK)‑3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β,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hexokinase II (HKII), protein kinase C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(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PKC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ε),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mitochondrial ATP-dependent potassium channel (K</a:t>
            </a:r>
            <a:r>
              <a:rPr lang="en-IN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which then mediate an inhibitory effect on mitochondrial permeability transition pore (MPTP) opening 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300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MaR= T2 (rapid mi-ice) and </a:t>
            </a:r>
            <a:r>
              <a:rPr lang="en-US" dirty="0" err="1" smtClean="0"/>
              <a:t>sspe</a:t>
            </a:r>
            <a:r>
              <a:rPr lang="en-US" dirty="0" smtClean="0"/>
              <a:t> (chill-mi)</a:t>
            </a:r>
          </a:p>
          <a:p>
            <a:r>
              <a:rPr lang="en-US" dirty="0" smtClean="0"/>
              <a:t>Infarct size =</a:t>
            </a:r>
            <a:r>
              <a:rPr lang="en-US" baseline="0" dirty="0" smtClean="0"/>
              <a:t> Late gadolinium enhancement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11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Nitrites in Acute Myocardial Infarction</a:t>
            </a:r>
          </a:p>
          <a:p>
            <a:r>
              <a:rPr lang="en-IN" dirty="0" smtClean="0"/>
              <a:t>Plasma nitrite is derived from oxidation of </a:t>
            </a:r>
            <a:r>
              <a:rPr lang="en-IN" dirty="0" err="1" smtClean="0"/>
              <a:t>endothelially</a:t>
            </a:r>
            <a:r>
              <a:rPr lang="en-IN" dirty="0" smtClean="0"/>
              <a:t> derived NO;</a:t>
            </a:r>
            <a:r>
              <a:rPr lang="en-IN" baseline="0" dirty="0" smtClean="0"/>
              <a:t>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shownto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vasorelaxant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anti-platelet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properties, that are enhanced by hypoxia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63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EXAMI trial: </a:t>
            </a:r>
            <a:r>
              <a:rPr lang="en-US" dirty="0" err="1" smtClean="0"/>
              <a:t>exenatide</a:t>
            </a:r>
            <a:r>
              <a:rPr lang="en-US" dirty="0" smtClean="0"/>
              <a:t>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improve myocardial salvage in STEMI patients successfully treated with primary PCI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15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sources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heterogeneity.:male</a:t>
            </a:r>
            <a:r>
              <a:rPr lang="en-US" baseline="0" dirty="0" smtClean="0"/>
              <a:t> proportion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48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MAURITIUS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64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sl</a:t>
            </a:r>
            <a:r>
              <a:rPr lang="en-US" dirty="0" smtClean="0"/>
              <a:t> </a:t>
            </a:r>
            <a:r>
              <a:rPr lang="en-US" smtClean="0"/>
              <a:t>RenPro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93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settings in which they have been tested- dark blue.</a:t>
            </a:r>
          </a:p>
          <a:p>
            <a:r>
              <a:rPr lang="en-US" dirty="0" smtClean="0"/>
              <a:t>Clinical settings in which they have shown potential-</a:t>
            </a:r>
            <a:r>
              <a:rPr lang="en-US" baseline="0" dirty="0" smtClean="0"/>
              <a:t> light blue.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64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Mixed</a:t>
            </a:r>
            <a:r>
              <a:rPr lang="en-US" baseline="0" dirty="0" smtClean="0"/>
              <a:t> results- differences in patient selection and </a:t>
            </a:r>
            <a:r>
              <a:rPr lang="en-US" baseline="0" dirty="0" err="1" smtClean="0"/>
              <a:t>Ipost</a:t>
            </a:r>
            <a:r>
              <a:rPr lang="en-US" baseline="0" dirty="0" smtClean="0"/>
              <a:t> protocol.</a:t>
            </a:r>
          </a:p>
          <a:p>
            <a:r>
              <a:rPr lang="en-US" baseline="0" dirty="0" smtClean="0"/>
              <a:t>                        different end points.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4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more than 1 method</a:t>
            </a:r>
            <a:r>
              <a:rPr lang="en-US" baseline="0" dirty="0" smtClean="0"/>
              <a:t> used CMR&gt;SPECT&gt; CK/trop AUC.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14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of</a:t>
            </a:r>
            <a:r>
              <a:rPr lang="en-US" baseline="0" dirty="0" smtClean="0"/>
              <a:t> concept trials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3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chance</a:t>
            </a:r>
            <a:r>
              <a:rPr lang="en-US" baseline="0" dirty="0" smtClean="0"/>
              <a:t> of thromboembolism.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14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Postconditioning</a:t>
            </a:r>
            <a:r>
              <a:rPr lang="en-US" dirty="0" smtClean="0"/>
              <a:t> started 30 sec after</a:t>
            </a:r>
            <a:r>
              <a:rPr lang="en-US" baseline="0" dirty="0" smtClean="0"/>
              <a:t> </a:t>
            </a:r>
            <a:r>
              <a:rPr lang="en-US" dirty="0" err="1" smtClean="0"/>
              <a:t>cardioplegic</a:t>
            </a:r>
            <a:r>
              <a:rPr lang="en-US" dirty="0" smtClean="0"/>
              <a:t> arrest after surgery. Aortic root suctioning established during </a:t>
            </a:r>
            <a:r>
              <a:rPr lang="en-US" dirty="0" err="1" smtClean="0"/>
              <a:t>reclamping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49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EuroScore</a:t>
            </a:r>
            <a:r>
              <a:rPr lang="en-US" dirty="0" smtClean="0"/>
              <a:t> &gt;5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45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CIRCUS trial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left ventricular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remodeling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defined as an increase of 15% or more in the left ventricular end-diastolic volume.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55DE-88DE-4F1B-81A0-C0FE875E4A72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28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4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29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6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56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75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20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7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04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0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32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63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15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53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2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88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0D5E0D-F37C-407B-A61A-E289EDD45513}" type="datetimeFigureOut">
              <a:rPr lang="en-IN" smtClean="0"/>
              <a:t>20-05-2016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9113-22B7-4B1A-BD79-5C0BDF04CC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343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Ischemic conditioning </a:t>
            </a:r>
            <a:r>
              <a:rPr lang="en-US" sz="5400" dirty="0" smtClean="0"/>
              <a:t>–Evidence review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8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" y="235304"/>
            <a:ext cx="9129890" cy="619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34" y="235304"/>
            <a:ext cx="10934313" cy="6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56591"/>
            <a:ext cx="8946541" cy="5691809"/>
          </a:xfrm>
        </p:spPr>
        <p:txBody>
          <a:bodyPr>
            <a:normAutofit fontScale="92500" lnSpcReduction="10000"/>
          </a:bodyPr>
          <a:lstStyle/>
          <a:p>
            <a:r>
              <a:rPr lang="en-IN" dirty="0" err="1"/>
              <a:t>M</a:t>
            </a:r>
            <a:r>
              <a:rPr lang="en-IN" dirty="0" err="1" smtClean="0"/>
              <a:t>ulticenter</a:t>
            </a:r>
            <a:r>
              <a:rPr lang="en-IN" dirty="0"/>
              <a:t>, prospective, randomized, open-label, </a:t>
            </a:r>
            <a:r>
              <a:rPr lang="en-IN" dirty="0" smtClean="0"/>
              <a:t>blinded trial.</a:t>
            </a:r>
          </a:p>
          <a:p>
            <a:r>
              <a:rPr lang="en-IN" dirty="0"/>
              <a:t>700 patients undergoing </a:t>
            </a:r>
            <a:r>
              <a:rPr lang="en-IN" dirty="0" smtClean="0"/>
              <a:t>primary PCI </a:t>
            </a:r>
            <a:r>
              <a:rPr lang="en-IN" dirty="0"/>
              <a:t>for </a:t>
            </a:r>
            <a:r>
              <a:rPr lang="en-IN" dirty="0" smtClean="0"/>
              <a:t>STEMI &lt; 12 </a:t>
            </a:r>
            <a:r>
              <a:rPr lang="en-IN" dirty="0"/>
              <a:t>hours </a:t>
            </a:r>
            <a:r>
              <a:rPr lang="en-IN" dirty="0" smtClean="0"/>
              <a:t>assigned </a:t>
            </a:r>
            <a:r>
              <a:rPr lang="en-IN" dirty="0"/>
              <a:t>to the </a:t>
            </a:r>
            <a:r>
              <a:rPr lang="en-IN" dirty="0" err="1"/>
              <a:t>postconditioning</a:t>
            </a:r>
            <a:r>
              <a:rPr lang="en-IN" dirty="0"/>
              <a:t> group or to </a:t>
            </a:r>
            <a:r>
              <a:rPr lang="en-IN" dirty="0" smtClean="0"/>
              <a:t>the conventional </a:t>
            </a:r>
            <a:r>
              <a:rPr lang="en-IN" dirty="0"/>
              <a:t>primary PCI group in a 1:1 </a:t>
            </a:r>
            <a:r>
              <a:rPr lang="en-IN" dirty="0" smtClean="0"/>
              <a:t>ratio.</a:t>
            </a:r>
          </a:p>
          <a:p>
            <a:r>
              <a:rPr lang="en-US" dirty="0" smtClean="0"/>
              <a:t>TIMI 0-1 flow pre PCI.</a:t>
            </a:r>
            <a:endParaRPr lang="en-IN" dirty="0" smtClean="0"/>
          </a:p>
          <a:p>
            <a:r>
              <a:rPr lang="en-IN" dirty="0"/>
              <a:t>A</a:t>
            </a:r>
            <a:r>
              <a:rPr lang="en-IN" dirty="0" smtClean="0"/>
              <a:t>ngioplasty </a:t>
            </a:r>
            <a:r>
              <a:rPr lang="en-IN" dirty="0"/>
              <a:t>balloon was positioned at the culprit lesion </a:t>
            </a:r>
            <a:r>
              <a:rPr lang="en-IN" dirty="0" smtClean="0"/>
              <a:t>immediately after achieving coronary flow (&gt;= TIMI 2) and </a:t>
            </a:r>
            <a:r>
              <a:rPr lang="en-IN" dirty="0"/>
              <a:t>inflated 4 times for 1 minute with </a:t>
            </a:r>
            <a:r>
              <a:rPr lang="en-IN" dirty="0" smtClean="0"/>
              <a:t>low pressure (&lt;</a:t>
            </a:r>
            <a:r>
              <a:rPr lang="en-IN" dirty="0"/>
              <a:t>6 </a:t>
            </a:r>
            <a:r>
              <a:rPr lang="en-IN" dirty="0" err="1"/>
              <a:t>atm</a:t>
            </a:r>
            <a:r>
              <a:rPr lang="en-IN" dirty="0"/>
              <a:t>) inflations, each separated by 1 minute of </a:t>
            </a:r>
            <a:r>
              <a:rPr lang="en-IN" dirty="0" smtClean="0"/>
              <a:t>deflation.</a:t>
            </a:r>
          </a:p>
          <a:p>
            <a:r>
              <a:rPr lang="en-US" dirty="0" smtClean="0"/>
              <a:t>Primary end point: complete ST resolution(&gt;70%) at 60 </a:t>
            </a:r>
            <a:r>
              <a:rPr lang="en-US" dirty="0" err="1" smtClean="0"/>
              <a:t>mins</a:t>
            </a:r>
            <a:r>
              <a:rPr lang="en-US" dirty="0" smtClean="0"/>
              <a:t>.</a:t>
            </a:r>
          </a:p>
          <a:p>
            <a:r>
              <a:rPr lang="en-IN" dirty="0"/>
              <a:t>Secondary end </a:t>
            </a:r>
            <a:r>
              <a:rPr lang="en-IN" dirty="0" smtClean="0"/>
              <a:t>points: </a:t>
            </a:r>
          </a:p>
          <a:p>
            <a:pPr lvl="1"/>
            <a:r>
              <a:rPr lang="en-IN" dirty="0" smtClean="0"/>
              <a:t>residual </a:t>
            </a:r>
            <a:r>
              <a:rPr lang="en-IN" dirty="0"/>
              <a:t>ST-segment </a:t>
            </a:r>
            <a:r>
              <a:rPr lang="en-IN" dirty="0" smtClean="0"/>
              <a:t>deviation</a:t>
            </a:r>
          </a:p>
          <a:p>
            <a:pPr lvl="1"/>
            <a:r>
              <a:rPr lang="en-IN" dirty="0" smtClean="0"/>
              <a:t>TIMI </a:t>
            </a:r>
            <a:r>
              <a:rPr lang="en-IN" dirty="0"/>
              <a:t>flow after </a:t>
            </a:r>
            <a:r>
              <a:rPr lang="en-IN" dirty="0" smtClean="0"/>
              <a:t>PCI</a:t>
            </a:r>
          </a:p>
          <a:p>
            <a:pPr lvl="1"/>
            <a:r>
              <a:rPr lang="en-IN" dirty="0" smtClean="0"/>
              <a:t>myocardial </a:t>
            </a:r>
            <a:r>
              <a:rPr lang="en-IN" dirty="0"/>
              <a:t>blush </a:t>
            </a:r>
            <a:r>
              <a:rPr lang="en-IN" dirty="0" smtClean="0"/>
              <a:t>grade</a:t>
            </a:r>
          </a:p>
          <a:p>
            <a:pPr lvl="1"/>
            <a:r>
              <a:rPr lang="en-IN" dirty="0" smtClean="0"/>
              <a:t>major </a:t>
            </a:r>
            <a:r>
              <a:rPr lang="en-IN" dirty="0"/>
              <a:t>adverse cardiac events (a composite of death, </a:t>
            </a:r>
            <a:r>
              <a:rPr lang="en-IN" dirty="0" smtClean="0"/>
              <a:t>myocardial infarction</a:t>
            </a:r>
            <a:r>
              <a:rPr lang="en-IN" dirty="0"/>
              <a:t>, severe heart failure, or stent thrombosis) at 30 days.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296" y="6256014"/>
            <a:ext cx="115956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b="1" i="1" dirty="0">
                <a:solidFill>
                  <a:schemeClr val="tx1">
                    <a:lumMod val="95000"/>
                  </a:schemeClr>
                </a:solidFill>
                <a:latin typeface="ITC Symbol Std Medium"/>
              </a:rPr>
              <a:t>Hahn, J. Y. et al. Ischemic </a:t>
            </a:r>
            <a:r>
              <a:rPr lang="en-IN" sz="1300" b="1" i="1" dirty="0" err="1">
                <a:solidFill>
                  <a:schemeClr val="tx1">
                    <a:lumMod val="95000"/>
                  </a:schemeClr>
                </a:solidFill>
                <a:latin typeface="ITC Symbol Std Medium"/>
              </a:rPr>
              <a:t>postconditioning</a:t>
            </a:r>
            <a:r>
              <a:rPr lang="en-IN" sz="1300" b="1" i="1" dirty="0">
                <a:solidFill>
                  <a:schemeClr val="tx1">
                    <a:lumMod val="95000"/>
                  </a:schemeClr>
                </a:solidFill>
                <a:latin typeface="ITC Symbol Std Medium"/>
              </a:rPr>
              <a:t> during primary percutaneous coronary intervention: the effects of </a:t>
            </a:r>
            <a:r>
              <a:rPr lang="en-IN" sz="1300" b="1" i="1" dirty="0" err="1">
                <a:solidFill>
                  <a:schemeClr val="tx1">
                    <a:lumMod val="95000"/>
                  </a:schemeClr>
                </a:solidFill>
                <a:latin typeface="ITC Symbol Std Medium"/>
              </a:rPr>
              <a:t>postconditioning</a:t>
            </a:r>
            <a:r>
              <a:rPr lang="en-IN" sz="1300" b="1" i="1" dirty="0">
                <a:solidFill>
                  <a:schemeClr val="tx1">
                    <a:lumMod val="95000"/>
                  </a:schemeClr>
                </a:solidFill>
                <a:latin typeface="ITC Symbol Std Medium"/>
              </a:rPr>
              <a:t> on myocardial reperfusion in patients with ST‑segment elevation myocardial infarction (POST) randomized trial. Circulation 128, 1889–1896 (2013). </a:t>
            </a:r>
            <a:endParaRPr lang="en-IN" sz="13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40.5% </a:t>
            </a:r>
            <a:r>
              <a:rPr lang="en-US" dirty="0" err="1" smtClean="0"/>
              <a:t>vs</a:t>
            </a:r>
            <a:r>
              <a:rPr lang="en-US" dirty="0" smtClean="0"/>
              <a:t> 41.5%; absolute difference 1.0%, p=0.79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68" y="2546457"/>
            <a:ext cx="3861646" cy="33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222"/>
            <a:ext cx="5054054" cy="345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55" y="1426478"/>
            <a:ext cx="7137946" cy="3737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913" y="5364119"/>
            <a:ext cx="10495722" cy="108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Ischemic </a:t>
            </a:r>
            <a:r>
              <a:rPr lang="en-IN" dirty="0" err="1"/>
              <a:t>postconditioning</a:t>
            </a:r>
            <a:r>
              <a:rPr lang="en-IN" dirty="0"/>
              <a:t> did not improve myocardial reperfusion in patients </a:t>
            </a:r>
            <a:r>
              <a:rPr lang="en-IN" dirty="0" smtClean="0"/>
              <a:t>with STEMI </a:t>
            </a:r>
            <a:r>
              <a:rPr lang="en-IN" dirty="0"/>
              <a:t>undergoing primary </a:t>
            </a:r>
            <a:r>
              <a:rPr lang="en-IN" dirty="0" smtClean="0"/>
              <a:t>PCI.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71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              </a:t>
            </a:r>
            <a:r>
              <a:rPr lang="en-US" sz="4000" dirty="0" err="1" smtClean="0"/>
              <a:t>IPost</a:t>
            </a:r>
            <a:r>
              <a:rPr lang="en-US" sz="4000" dirty="0" smtClean="0"/>
              <a:t> in STEMI</a:t>
            </a:r>
            <a:endParaRPr lang="en-US" sz="4000" dirty="0"/>
          </a:p>
          <a:p>
            <a:pPr marL="0" indent="0">
              <a:buNone/>
            </a:pPr>
            <a:r>
              <a:rPr lang="en-US" sz="3600" dirty="0" smtClean="0"/>
              <a:t>What do the meta analyses say?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127513"/>
            <a:ext cx="8946541" cy="3120886"/>
          </a:xfrm>
        </p:spPr>
        <p:txBody>
          <a:bodyPr/>
          <a:lstStyle/>
          <a:p>
            <a:r>
              <a:rPr lang="en-US" dirty="0" smtClean="0"/>
              <a:t>RCTs assessing effect of </a:t>
            </a:r>
            <a:r>
              <a:rPr lang="en-US" dirty="0" err="1" smtClean="0"/>
              <a:t>postconditioning</a:t>
            </a:r>
            <a:r>
              <a:rPr lang="en-US" dirty="0" smtClean="0"/>
              <a:t> on infarct size assessed.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9805" cy="2870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5" y="2742187"/>
            <a:ext cx="11889805" cy="4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29" y="243111"/>
            <a:ext cx="7886061" cy="5220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29" y="104646"/>
            <a:ext cx="7886061" cy="54974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7409" y="5956354"/>
            <a:ext cx="875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AdvOT3c2d9f11"/>
              </a:rPr>
              <a:t>When accurate assessment of anatomic infarct size </a:t>
            </a:r>
            <a:r>
              <a:rPr lang="en-IN" dirty="0" smtClean="0">
                <a:latin typeface="AdvOT3c2d9f11"/>
              </a:rPr>
              <a:t>was used </a:t>
            </a:r>
            <a:r>
              <a:rPr lang="en-IN" dirty="0">
                <a:latin typeface="AdvOT3c2d9f11"/>
              </a:rPr>
              <a:t>(</a:t>
            </a:r>
            <a:r>
              <a:rPr lang="en-IN" dirty="0" smtClean="0">
                <a:latin typeface="AdvOT3c2d9f11"/>
              </a:rPr>
              <a:t>CMR studies</a:t>
            </a:r>
            <a:r>
              <a:rPr lang="en-IN" dirty="0">
                <a:latin typeface="AdvOT3c2d9f11"/>
              </a:rPr>
              <a:t>), </a:t>
            </a:r>
            <a:r>
              <a:rPr lang="en-IN" dirty="0" err="1">
                <a:latin typeface="AdvOT3c2d9f11"/>
              </a:rPr>
              <a:t>postconditioning</a:t>
            </a:r>
            <a:r>
              <a:rPr lang="en-IN" dirty="0">
                <a:latin typeface="AdvOT3c2d9f11"/>
              </a:rPr>
              <a:t> had no effects on </a:t>
            </a:r>
            <a:r>
              <a:rPr lang="en-IN" dirty="0" smtClean="0">
                <a:latin typeface="AdvOT3c2d9f11"/>
              </a:rPr>
              <a:t>infarct size </a:t>
            </a:r>
            <a:r>
              <a:rPr lang="en-IN" dirty="0">
                <a:latin typeface="AdvOT3c2d9f11"/>
              </a:rPr>
              <a:t>reduction.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63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56452"/>
            <a:ext cx="8946541" cy="3491947"/>
          </a:xfrm>
        </p:spPr>
        <p:txBody>
          <a:bodyPr/>
          <a:lstStyle/>
          <a:p>
            <a:r>
              <a:rPr lang="en-US" dirty="0" smtClean="0"/>
              <a:t>10 RCTs</a:t>
            </a:r>
          </a:p>
          <a:p>
            <a:r>
              <a:rPr lang="en-US" dirty="0" smtClean="0"/>
              <a:t>Studies reporting adverse cardiac events like deaths, heart failure, TVR, stent thrombosis, nonfatal </a:t>
            </a:r>
            <a:r>
              <a:rPr lang="en-US" dirty="0" err="1" smtClean="0"/>
              <a:t>reinfarction</a:t>
            </a:r>
            <a:r>
              <a:rPr lang="en-US" dirty="0" smtClean="0"/>
              <a:t> were included.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2" y="0"/>
            <a:ext cx="9597819" cy="2583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02" y="1581874"/>
            <a:ext cx="8460351" cy="513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02" y="1567460"/>
            <a:ext cx="9247626" cy="51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604591"/>
            <a:ext cx="8946541" cy="26438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of </a:t>
            </a:r>
            <a:r>
              <a:rPr lang="en-US" dirty="0" err="1" smtClean="0"/>
              <a:t>postconditioning</a:t>
            </a:r>
            <a:r>
              <a:rPr lang="en-US" dirty="0" smtClean="0"/>
              <a:t> in patients with STEMI associated with significant decrease in heart failure, but risk of nonfatal MI may increase.</a:t>
            </a:r>
          </a:p>
          <a:p>
            <a:pPr marL="0" indent="0">
              <a:buNone/>
            </a:pPr>
            <a:r>
              <a:rPr lang="en-US" dirty="0" smtClean="0"/>
              <a:t>Effect on other end points neutral.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0" y="1152983"/>
            <a:ext cx="10721149" cy="18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r>
              <a:rPr lang="en-US" sz="4000" dirty="0" smtClean="0"/>
              <a:t>RIC in 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7496"/>
            <a:ext cx="8946541" cy="47509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Concept of Ischemic conditioning</a:t>
            </a:r>
          </a:p>
          <a:p>
            <a:r>
              <a:rPr lang="en-US" dirty="0" smtClean="0"/>
              <a:t>Evidence for ischemic conditioning in STEMI</a:t>
            </a:r>
          </a:p>
          <a:p>
            <a:pPr lvl="1"/>
            <a:r>
              <a:rPr lang="en-US" dirty="0" err="1" smtClean="0"/>
              <a:t>IPost</a:t>
            </a:r>
            <a:endParaRPr lang="en-US" dirty="0" smtClean="0"/>
          </a:p>
          <a:p>
            <a:pPr lvl="1"/>
            <a:r>
              <a:rPr lang="en-US" dirty="0" smtClean="0"/>
              <a:t>RIC</a:t>
            </a:r>
          </a:p>
          <a:p>
            <a:pPr lvl="1"/>
            <a:r>
              <a:rPr lang="en-US" dirty="0" smtClean="0"/>
              <a:t>Combined</a:t>
            </a:r>
          </a:p>
          <a:p>
            <a:r>
              <a:rPr lang="en-US" dirty="0" smtClean="0"/>
              <a:t>Evidence for ischemic conditioning in cardiac surgery</a:t>
            </a:r>
          </a:p>
          <a:p>
            <a:pPr lvl="1"/>
            <a:r>
              <a:rPr lang="en-US" dirty="0" err="1" smtClean="0"/>
              <a:t>IPost</a:t>
            </a:r>
            <a:endParaRPr lang="en-US" dirty="0" smtClean="0"/>
          </a:p>
          <a:p>
            <a:pPr lvl="1"/>
            <a:r>
              <a:rPr lang="en-US" dirty="0" smtClean="0"/>
              <a:t>RIC</a:t>
            </a:r>
          </a:p>
          <a:p>
            <a:r>
              <a:rPr lang="en-US" dirty="0" smtClean="0"/>
              <a:t>Pharmacological </a:t>
            </a:r>
            <a:r>
              <a:rPr lang="en-US" dirty="0" err="1" smtClean="0"/>
              <a:t>cardioprotection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Remote ischemic conditioning</a:t>
            </a:r>
          </a:p>
          <a:p>
            <a:pPr lvl="1"/>
            <a:r>
              <a:rPr lang="en-US" dirty="0" smtClean="0"/>
              <a:t>Planned PCI</a:t>
            </a:r>
          </a:p>
          <a:p>
            <a:pPr lvl="1"/>
            <a:r>
              <a:rPr lang="en-US" dirty="0" smtClean="0"/>
              <a:t>Patients undergoing thrombolysis</a:t>
            </a:r>
          </a:p>
          <a:p>
            <a:r>
              <a:rPr lang="en-US" dirty="0" smtClean="0"/>
              <a:t>RIC and </a:t>
            </a:r>
            <a:r>
              <a:rPr lang="en-US" dirty="0" err="1" smtClean="0"/>
              <a:t>renoprotection</a:t>
            </a:r>
            <a:endParaRPr lang="en-US" dirty="0" smtClean="0"/>
          </a:p>
          <a:p>
            <a:r>
              <a:rPr lang="en-US" dirty="0" smtClean="0"/>
              <a:t>Conclusions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4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2" y="1303184"/>
            <a:ext cx="9906520" cy="46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6" y="304800"/>
            <a:ext cx="10199884" cy="5393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333 patients with first STEMI for primary PCI</a:t>
            </a:r>
          </a:p>
          <a:p>
            <a:pPr marL="0" indent="0">
              <a:buNone/>
            </a:pPr>
            <a:r>
              <a:rPr lang="en-US" dirty="0" err="1" smtClean="0"/>
              <a:t>Randomised</a:t>
            </a:r>
            <a:r>
              <a:rPr lang="en-US" dirty="0" smtClean="0"/>
              <a:t> to RIC </a:t>
            </a:r>
            <a:r>
              <a:rPr lang="en-US" dirty="0" err="1" smtClean="0"/>
              <a:t>vs</a:t>
            </a:r>
            <a:r>
              <a:rPr lang="en-US" dirty="0" smtClean="0"/>
              <a:t> control.</a:t>
            </a:r>
          </a:p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rimary </a:t>
            </a:r>
            <a:r>
              <a:rPr lang="en-IN" dirty="0"/>
              <a:t>endpoint was major adverse cardiac and </a:t>
            </a:r>
            <a:r>
              <a:rPr lang="en-IN" dirty="0" smtClean="0"/>
              <a:t>cerebrovascular events </a:t>
            </a:r>
            <a:r>
              <a:rPr lang="en-IN" dirty="0"/>
              <a:t>(MACCE)—a composite of all-cause mortality, myocardial infarction, readmission for heart failure, and </a:t>
            </a:r>
            <a:r>
              <a:rPr lang="en-IN" dirty="0" smtClean="0"/>
              <a:t>ischaemic stroke/transient </a:t>
            </a:r>
            <a:r>
              <a:rPr lang="en-IN" dirty="0"/>
              <a:t>ischaemic attack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Median follow up time: 3.8 yrs.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42123" y="6428290"/>
            <a:ext cx="9307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ITC Symbol Std Medium"/>
              </a:rPr>
              <a:t>Sloth, A. D.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Improved long-term clinical outcomes in patients with ST‑elevation myocardial infarction undergoing remote ischaemic conditioning as an adjunct to primary percutaneous coronary intervention. </a:t>
            </a:r>
            <a:r>
              <a:rPr lang="en-IN" sz="1200" b="1" i="1" dirty="0">
                <a:latin typeface="ITC Symbol Std Medium"/>
              </a:rPr>
              <a:t>Eur. Heart J. </a:t>
            </a:r>
            <a:r>
              <a:rPr lang="en-IN" sz="1200" b="1" dirty="0">
                <a:latin typeface="ITC Symbol Std Medium"/>
              </a:rPr>
              <a:t>35, 168–175 (2014). 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33" y="2106572"/>
            <a:ext cx="7497878" cy="301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0" y="5119604"/>
            <a:ext cx="11229261" cy="1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4000" dirty="0" smtClean="0"/>
              <a:t>Combined </a:t>
            </a:r>
            <a:r>
              <a:rPr lang="en-US" sz="4000" dirty="0" err="1" smtClean="0"/>
              <a:t>IPost</a:t>
            </a:r>
            <a:r>
              <a:rPr lang="en-US" sz="4000" dirty="0" smtClean="0"/>
              <a:t> + RIC in STEMI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572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887896"/>
            <a:ext cx="8946541" cy="536050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rospective</a:t>
            </a:r>
            <a:r>
              <a:rPr lang="en-IN" dirty="0"/>
              <a:t>, controlled, single-centre study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R</a:t>
            </a:r>
            <a:r>
              <a:rPr lang="en-IN" dirty="0" smtClean="0"/>
              <a:t>andomized </a:t>
            </a:r>
            <a:r>
              <a:rPr lang="en-IN" dirty="0"/>
              <a:t>696 STEMI patients to one of the following three </a:t>
            </a:r>
            <a:r>
              <a:rPr lang="en-IN" dirty="0" smtClean="0"/>
              <a:t>groups</a:t>
            </a:r>
            <a:endParaRPr lang="en-IN" dirty="0"/>
          </a:p>
          <a:p>
            <a:pPr marL="457200" lvl="1" indent="0">
              <a:buNone/>
            </a:pPr>
            <a:r>
              <a:rPr lang="en-IN" dirty="0" smtClean="0"/>
              <a:t>(</a:t>
            </a:r>
            <a:r>
              <a:rPr lang="en-IN" dirty="0" err="1" smtClean="0"/>
              <a:t>i</a:t>
            </a:r>
            <a:r>
              <a:rPr lang="en-IN" dirty="0"/>
              <a:t>) combined </a:t>
            </a:r>
            <a:r>
              <a:rPr lang="en-IN" dirty="0" err="1"/>
              <a:t>intrahospital</a:t>
            </a:r>
            <a:r>
              <a:rPr lang="en-IN" dirty="0"/>
              <a:t> RIC + </a:t>
            </a:r>
            <a:r>
              <a:rPr lang="en-IN" dirty="0" err="1"/>
              <a:t>PostC</a:t>
            </a:r>
            <a:r>
              <a:rPr lang="en-IN" dirty="0"/>
              <a:t> in addition to primary </a:t>
            </a:r>
            <a:r>
              <a:rPr lang="en-IN" dirty="0" smtClean="0"/>
              <a:t>PCI</a:t>
            </a:r>
          </a:p>
          <a:p>
            <a:pPr marL="457200" lvl="1" indent="0">
              <a:buNone/>
            </a:pPr>
            <a:r>
              <a:rPr lang="en-IN" dirty="0" smtClean="0"/>
              <a:t>(ii</a:t>
            </a:r>
            <a:r>
              <a:rPr lang="en-IN" dirty="0"/>
              <a:t>) </a:t>
            </a:r>
            <a:r>
              <a:rPr lang="en-IN" dirty="0" err="1"/>
              <a:t>PostC</a:t>
            </a:r>
            <a:r>
              <a:rPr lang="en-IN" dirty="0"/>
              <a:t> in addition to </a:t>
            </a:r>
            <a:r>
              <a:rPr lang="en-IN" dirty="0" smtClean="0"/>
              <a:t>PCI</a:t>
            </a:r>
          </a:p>
          <a:p>
            <a:pPr marL="457200" lvl="1" indent="0">
              <a:buNone/>
            </a:pPr>
            <a:r>
              <a:rPr lang="en-IN" dirty="0" smtClean="0"/>
              <a:t>(iii</a:t>
            </a:r>
            <a:r>
              <a:rPr lang="en-IN" dirty="0"/>
              <a:t>) conventional PCI (control</a:t>
            </a:r>
            <a:r>
              <a:rPr lang="en-IN" dirty="0" smtClean="0"/>
              <a:t>).</a:t>
            </a:r>
          </a:p>
          <a:p>
            <a:pPr marL="57150" indent="0">
              <a:buNone/>
            </a:pPr>
            <a:r>
              <a:rPr lang="en-IN" dirty="0"/>
              <a:t>P</a:t>
            </a:r>
            <a:r>
              <a:rPr lang="en-IN" dirty="0" smtClean="0"/>
              <a:t>rimary </a:t>
            </a:r>
            <a:r>
              <a:rPr lang="en-IN" dirty="0"/>
              <a:t>endpoint </a:t>
            </a:r>
            <a:r>
              <a:rPr lang="en-IN" dirty="0" smtClean="0"/>
              <a:t>:myocardial </a:t>
            </a:r>
            <a:r>
              <a:rPr lang="en-IN" dirty="0"/>
              <a:t>salvage index was assessed by </a:t>
            </a:r>
            <a:r>
              <a:rPr lang="en-IN" dirty="0" smtClean="0"/>
              <a:t>CMR </a:t>
            </a:r>
            <a:r>
              <a:rPr lang="en-IN" dirty="0"/>
              <a:t>imaging within 3 days after </a:t>
            </a:r>
            <a:r>
              <a:rPr lang="en-IN" dirty="0" smtClean="0"/>
              <a:t>infarction.</a:t>
            </a:r>
          </a:p>
          <a:p>
            <a:pPr marL="57150" indent="0">
              <a:buNone/>
            </a:pPr>
            <a:r>
              <a:rPr lang="en-IN" dirty="0"/>
              <a:t>Secondary endpoints </a:t>
            </a:r>
            <a:r>
              <a:rPr lang="en-IN" dirty="0" smtClean="0"/>
              <a:t>: infarct </a:t>
            </a:r>
            <a:r>
              <a:rPr lang="en-IN" dirty="0"/>
              <a:t>size and </a:t>
            </a:r>
            <a:r>
              <a:rPr lang="en-IN" dirty="0" err="1"/>
              <a:t>microvascular</a:t>
            </a:r>
            <a:r>
              <a:rPr lang="en-IN" dirty="0"/>
              <a:t> obstruction (MVO) assessed by </a:t>
            </a:r>
            <a:r>
              <a:rPr lang="en-IN" dirty="0" smtClean="0"/>
              <a:t>CMR.</a:t>
            </a:r>
          </a:p>
          <a:p>
            <a:pPr marL="57150" indent="0">
              <a:buNone/>
            </a:pPr>
            <a:r>
              <a:rPr lang="en-IN" dirty="0"/>
              <a:t>C</a:t>
            </a:r>
            <a:r>
              <a:rPr lang="en-IN" dirty="0" smtClean="0"/>
              <a:t>ombined </a:t>
            </a:r>
            <a:r>
              <a:rPr lang="en-IN" dirty="0"/>
              <a:t>clinical endpoint consisted of death, </a:t>
            </a:r>
            <a:r>
              <a:rPr lang="en-IN" dirty="0" err="1" smtClean="0"/>
              <a:t>reinfarction</a:t>
            </a:r>
            <a:r>
              <a:rPr lang="en-IN" dirty="0" smtClean="0"/>
              <a:t> </a:t>
            </a:r>
            <a:r>
              <a:rPr lang="en-IN" dirty="0"/>
              <a:t>and new congestive heart failure within 6 </a:t>
            </a:r>
            <a:r>
              <a:rPr lang="en-IN" dirty="0" smtClean="0"/>
              <a:t>months.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03311" y="6242763"/>
            <a:ext cx="894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Eitel</a:t>
            </a:r>
            <a:r>
              <a:rPr lang="en-IN" sz="1200" b="1" dirty="0">
                <a:latin typeface="ITC Symbol Std Medium"/>
              </a:rPr>
              <a:t>, I.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 err="1">
                <a:latin typeface="ITC Symbol Std Medium"/>
              </a:rPr>
              <a:t>Cardioprotection</a:t>
            </a:r>
            <a:r>
              <a:rPr lang="en-IN" sz="1200" b="1" dirty="0">
                <a:latin typeface="ITC Symbol Std Medium"/>
              </a:rPr>
              <a:t> by combined </a:t>
            </a:r>
            <a:r>
              <a:rPr lang="en-IN" sz="1200" b="1" dirty="0" err="1">
                <a:latin typeface="ITC Symbol Std Medium"/>
              </a:rPr>
              <a:t>intrahospital</a:t>
            </a:r>
            <a:r>
              <a:rPr lang="en-IN" sz="1200" b="1" dirty="0">
                <a:latin typeface="ITC Symbol Std Medium"/>
              </a:rPr>
              <a:t> remote ischaemic </a:t>
            </a:r>
            <a:r>
              <a:rPr lang="en-IN" sz="1200" b="1" dirty="0" err="1">
                <a:latin typeface="ITC Symbol Std Medium"/>
              </a:rPr>
              <a:t>perconditioning</a:t>
            </a:r>
            <a:r>
              <a:rPr lang="en-IN" sz="1200" b="1" dirty="0">
                <a:latin typeface="ITC Symbol Std Medium"/>
              </a:rPr>
              <a:t> and </a:t>
            </a:r>
            <a:r>
              <a:rPr lang="en-IN" sz="1200" b="1" dirty="0" err="1">
                <a:latin typeface="ITC Symbol Std Medium"/>
              </a:rPr>
              <a:t>postconditioning</a:t>
            </a:r>
            <a:r>
              <a:rPr lang="en-IN" sz="1200" b="1" dirty="0">
                <a:latin typeface="ITC Symbol Std Medium"/>
              </a:rPr>
              <a:t> in ST‑elevation myocardial infarction: the randomized LIPSIA CONDITIONING trial. </a:t>
            </a:r>
            <a:r>
              <a:rPr lang="en-IN" sz="1200" b="1" i="1" dirty="0">
                <a:latin typeface="ITC Symbol Std Medium"/>
              </a:rPr>
              <a:t>Eur. Heart J. </a:t>
            </a:r>
            <a:r>
              <a:rPr lang="en-IN" sz="1200" b="1" dirty="0">
                <a:latin typeface="ITC Symbol Std Medium"/>
              </a:rPr>
              <a:t>36, 3049–3057 (2015). 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2" y="1828768"/>
            <a:ext cx="4196492" cy="3209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34" y="2148338"/>
            <a:ext cx="3558514" cy="26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48" y="2148337"/>
            <a:ext cx="3731303" cy="2671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561" y="5037850"/>
            <a:ext cx="4197473" cy="986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RIPC + </a:t>
            </a:r>
            <a:r>
              <a:rPr lang="fr-FR" sz="1400" dirty="0" err="1" smtClean="0"/>
              <a:t>IPost</a:t>
            </a:r>
            <a:r>
              <a:rPr lang="fr-FR" sz="1400" dirty="0" smtClean="0"/>
              <a:t> 49 </a:t>
            </a:r>
            <a:r>
              <a:rPr lang="fr-FR" sz="1400" dirty="0"/>
              <a:t>[interquartile range 30–72] vs. </a:t>
            </a:r>
            <a:r>
              <a:rPr lang="fr-FR" sz="1400" dirty="0" smtClean="0"/>
              <a:t>Control 40 </a:t>
            </a:r>
            <a:r>
              <a:rPr lang="fr-FR" sz="1400" dirty="0"/>
              <a:t>[interquartile range </a:t>
            </a:r>
            <a:r>
              <a:rPr lang="fr-FR" sz="1400" dirty="0" smtClean="0"/>
              <a:t>16–68]</a:t>
            </a:r>
          </a:p>
          <a:p>
            <a:pPr algn="ctr"/>
            <a:r>
              <a:rPr lang="fr-FR" sz="1400" i="1" dirty="0" smtClean="0"/>
              <a:t>P</a:t>
            </a:r>
            <a:r>
              <a:rPr lang="fr-FR" sz="1400" dirty="0"/>
              <a:t> = 0.02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4055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885" y="1152983"/>
            <a:ext cx="3952875" cy="3981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304" y="5539559"/>
            <a:ext cx="11754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arial" panose="020B0604020202020204" pitchFamily="34" charset="0"/>
              </a:rPr>
              <a:t>Combined </a:t>
            </a:r>
            <a:r>
              <a:rPr lang="en-IN" b="1" dirty="0" smtClean="0">
                <a:latin typeface="arial" panose="020B0604020202020204" pitchFamily="34" charset="0"/>
              </a:rPr>
              <a:t>RIC </a:t>
            </a:r>
            <a:r>
              <a:rPr lang="en-IN" b="1" dirty="0">
                <a:latin typeface="arial" panose="020B0604020202020204" pitchFamily="34" charset="0"/>
              </a:rPr>
              <a:t>and </a:t>
            </a:r>
            <a:r>
              <a:rPr lang="en-IN" b="1" dirty="0" err="1">
                <a:latin typeface="arial" panose="020B0604020202020204" pitchFamily="34" charset="0"/>
              </a:rPr>
              <a:t>PostC</a:t>
            </a:r>
            <a:r>
              <a:rPr lang="en-IN" b="1" dirty="0">
                <a:latin typeface="arial" panose="020B0604020202020204" pitchFamily="34" charset="0"/>
              </a:rPr>
              <a:t> significantly increases myocardial salvage when compared with conventional </a:t>
            </a:r>
            <a:r>
              <a:rPr lang="en-IN" b="1" dirty="0" smtClean="0">
                <a:latin typeface="arial" panose="020B0604020202020204" pitchFamily="34" charset="0"/>
              </a:rPr>
              <a:t>PCI whereas </a:t>
            </a:r>
            <a:r>
              <a:rPr lang="en-IN" b="1" dirty="0" err="1">
                <a:latin typeface="arial" panose="020B0604020202020204" pitchFamily="34" charset="0"/>
              </a:rPr>
              <a:t>PostC</a:t>
            </a:r>
            <a:r>
              <a:rPr lang="en-IN" b="1" dirty="0">
                <a:latin typeface="arial" panose="020B0604020202020204" pitchFamily="34" charset="0"/>
              </a:rPr>
              <a:t> alone failed to demonstrate a </a:t>
            </a:r>
            <a:r>
              <a:rPr lang="en-IN" b="1" dirty="0" err="1">
                <a:latin typeface="arial" panose="020B0604020202020204" pitchFamily="34" charset="0"/>
              </a:rPr>
              <a:t>cardioprotective</a:t>
            </a:r>
            <a:r>
              <a:rPr lang="en-IN" b="1" dirty="0">
                <a:latin typeface="arial" panose="020B0604020202020204" pitchFamily="34" charset="0"/>
              </a:rPr>
              <a:t> effect in STEMI patients undergoing primary </a:t>
            </a:r>
            <a:r>
              <a:rPr lang="en-IN" b="1" dirty="0" smtClean="0">
                <a:latin typeface="arial" panose="020B0604020202020204" pitchFamily="34" charset="0"/>
              </a:rPr>
              <a:t>PCI. </a:t>
            </a:r>
          </a:p>
          <a:p>
            <a:r>
              <a:rPr lang="en-IN" b="1" dirty="0"/>
              <a:t>S</a:t>
            </a:r>
            <a:r>
              <a:rPr lang="en-IN" b="1" dirty="0" smtClean="0"/>
              <a:t>hould </a:t>
            </a:r>
            <a:r>
              <a:rPr lang="en-IN" b="1" dirty="0"/>
              <a:t>be further investigated in future well-designed clinical trials powered for the clinical outcome</a:t>
            </a:r>
          </a:p>
        </p:txBody>
      </p:sp>
    </p:spTree>
    <p:extLst>
      <p:ext uri="{BB962C8B-B14F-4D97-AF65-F5344CB8AC3E}">
        <p14:creationId xmlns:p14="http://schemas.microsoft.com/office/powerpoint/2010/main" val="36947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sz="4000" dirty="0" err="1" smtClean="0"/>
              <a:t>IPost</a:t>
            </a:r>
            <a:r>
              <a:rPr lang="en-US" sz="4000" dirty="0" smtClean="0"/>
              <a:t> in cardiac surgery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9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</a:t>
            </a:r>
            <a:r>
              <a:rPr lang="en-IN" dirty="0" smtClean="0"/>
              <a:t>herapeutic </a:t>
            </a:r>
            <a:r>
              <a:rPr lang="en-IN" dirty="0"/>
              <a:t>strategy for protecting against perioperative myocardial injury caused by the acute global IRI that occurs when a patient is put onto and taken off cardiopulmonary </a:t>
            </a:r>
            <a:r>
              <a:rPr lang="en-IN" dirty="0" smtClean="0"/>
              <a:t>bypass.</a:t>
            </a:r>
          </a:p>
          <a:p>
            <a:r>
              <a:rPr lang="en-IN" dirty="0"/>
              <a:t>P</a:t>
            </a:r>
            <a:r>
              <a:rPr lang="en-IN" dirty="0" smtClean="0"/>
              <a:t>rotocol </a:t>
            </a:r>
            <a:r>
              <a:rPr lang="en-IN" dirty="0"/>
              <a:t>requires 3</a:t>
            </a:r>
            <a:r>
              <a:rPr lang="en-IN" dirty="0" smtClean="0"/>
              <a:t> </a:t>
            </a:r>
            <a:r>
              <a:rPr lang="en-IN" dirty="0"/>
              <a:t>cycles of aorta clamping and unclamping </a:t>
            </a:r>
            <a:r>
              <a:rPr lang="en-IN" dirty="0" smtClean="0"/>
              <a:t>30 sec after cardiac surgery.</a:t>
            </a:r>
          </a:p>
          <a:p>
            <a:r>
              <a:rPr lang="en-US" dirty="0" smtClean="0"/>
              <a:t>Translation of </a:t>
            </a:r>
            <a:r>
              <a:rPr lang="en-US" dirty="0" err="1" smtClean="0"/>
              <a:t>IPost</a:t>
            </a:r>
            <a:r>
              <a:rPr lang="en-US" dirty="0" smtClean="0"/>
              <a:t> for patients undergoing </a:t>
            </a:r>
            <a:r>
              <a:rPr lang="en-US" dirty="0" err="1"/>
              <a:t>S</a:t>
            </a:r>
            <a:r>
              <a:rPr lang="en-US" dirty="0" err="1" smtClean="0"/>
              <a:t>x</a:t>
            </a:r>
            <a:r>
              <a:rPr lang="en-US" dirty="0" smtClean="0"/>
              <a:t> difficult</a:t>
            </a:r>
          </a:p>
          <a:p>
            <a:pPr lvl="1"/>
            <a:r>
              <a:rPr lang="en-US" dirty="0" smtClean="0"/>
              <a:t>Invasive nature of the protocol.</a:t>
            </a:r>
          </a:p>
          <a:p>
            <a:pPr lvl="1"/>
            <a:r>
              <a:rPr lang="en-IN" dirty="0"/>
              <a:t>P</a:t>
            </a:r>
            <a:r>
              <a:rPr lang="en-IN" dirty="0" smtClean="0"/>
              <a:t>otential </a:t>
            </a:r>
            <a:r>
              <a:rPr lang="en-IN" dirty="0"/>
              <a:t>risk of thromboembolic complications from manipulating an atherosclerotic </a:t>
            </a:r>
            <a:r>
              <a:rPr lang="en-IN" dirty="0" smtClean="0"/>
              <a:t>aorta.</a:t>
            </a:r>
          </a:p>
          <a:p>
            <a:r>
              <a:rPr lang="en-IN" dirty="0" smtClean="0"/>
              <a:t>? Greater </a:t>
            </a:r>
            <a:r>
              <a:rPr lang="en-IN" dirty="0"/>
              <a:t>therapeutic potential in children undergoing corrective cardiac surgery for congenital heart disease </a:t>
            </a:r>
          </a:p>
        </p:txBody>
      </p:sp>
    </p:spTree>
    <p:extLst>
      <p:ext uri="{BB962C8B-B14F-4D97-AF65-F5344CB8AC3E}">
        <p14:creationId xmlns:p14="http://schemas.microsoft.com/office/powerpoint/2010/main" val="17658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68626"/>
            <a:ext cx="8946541" cy="5479773"/>
          </a:xfrm>
        </p:spPr>
        <p:txBody>
          <a:bodyPr/>
          <a:lstStyle/>
          <a:p>
            <a:r>
              <a:rPr lang="en-US" dirty="0" smtClean="0"/>
              <a:t>50 adult patients 18-60 </a:t>
            </a:r>
            <a:r>
              <a:rPr lang="en-US" dirty="0" err="1" smtClean="0"/>
              <a:t>yr</a:t>
            </a:r>
            <a:r>
              <a:rPr lang="en-US" dirty="0" smtClean="0"/>
              <a:t> with RHD for elective valve replacement.</a:t>
            </a:r>
          </a:p>
          <a:p>
            <a:r>
              <a:rPr lang="en-US" dirty="0" smtClean="0"/>
              <a:t>2 groups of 25 each.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43" y="1764261"/>
            <a:ext cx="5741658" cy="152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86" y="3688751"/>
            <a:ext cx="8930057" cy="215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30" y="2848884"/>
            <a:ext cx="4439319" cy="320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801" y="2848883"/>
            <a:ext cx="4216026" cy="31862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7651" y="6173091"/>
            <a:ext cx="9122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Luo</a:t>
            </a:r>
            <a:r>
              <a:rPr lang="en-IN" sz="1200" b="1" dirty="0">
                <a:latin typeface="ITC Symbol Std Medium"/>
              </a:rPr>
              <a:t>, W., Li, B., Chen, R., Huang, R. &amp; Lin, G. Effect of ischemic </a:t>
            </a:r>
            <a:r>
              <a:rPr lang="en-IN" sz="1200" b="1" dirty="0" err="1">
                <a:latin typeface="ITC Symbol Std Medium"/>
              </a:rPr>
              <a:t>postconditioning</a:t>
            </a:r>
            <a:r>
              <a:rPr lang="en-IN" sz="1200" b="1" dirty="0">
                <a:latin typeface="ITC Symbol Std Medium"/>
              </a:rPr>
              <a:t> in adult valve replacement. </a:t>
            </a:r>
            <a:r>
              <a:rPr lang="en-IN" sz="1200" b="1" i="1" dirty="0">
                <a:latin typeface="ITC Symbol Std Medium"/>
              </a:rPr>
              <a:t>Eur. J. </a:t>
            </a:r>
            <a:r>
              <a:rPr lang="en-IN" sz="1200" b="1" i="1" dirty="0" err="1">
                <a:latin typeface="ITC Symbol Std Medium"/>
              </a:rPr>
              <a:t>Cardiothorac</a:t>
            </a:r>
            <a:r>
              <a:rPr lang="en-IN" sz="1200" b="1" i="1" dirty="0">
                <a:latin typeface="ITC Symbol Std Medium"/>
              </a:rPr>
              <a:t>. Surg. </a:t>
            </a:r>
            <a:r>
              <a:rPr lang="en-IN" sz="1200" b="1" dirty="0">
                <a:latin typeface="ITC Symbol Std Medium"/>
              </a:rPr>
              <a:t>33, 203–208 (2008) 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2503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46922"/>
            <a:ext cx="8946541" cy="4790659"/>
          </a:xfrm>
        </p:spPr>
        <p:txBody>
          <a:bodyPr/>
          <a:lstStyle/>
          <a:p>
            <a:r>
              <a:rPr lang="en-US" dirty="0" smtClean="0"/>
              <a:t>24 patients between 1-17 </a:t>
            </a:r>
            <a:r>
              <a:rPr lang="en-US" dirty="0" err="1" smtClean="0"/>
              <a:t>yrs</a:t>
            </a:r>
            <a:r>
              <a:rPr lang="en-US" dirty="0" smtClean="0"/>
              <a:t> with TOF.</a:t>
            </a:r>
          </a:p>
          <a:p>
            <a:r>
              <a:rPr lang="en-US" dirty="0" smtClean="0"/>
              <a:t>1:1 for control and </a:t>
            </a:r>
            <a:r>
              <a:rPr lang="en-US" dirty="0" err="1" smtClean="0"/>
              <a:t>postconditioning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cycles of aortic </a:t>
            </a:r>
            <a:r>
              <a:rPr lang="en-US" dirty="0" err="1" smtClean="0"/>
              <a:t>reclamping</a:t>
            </a:r>
            <a:r>
              <a:rPr lang="en-US" dirty="0" smtClean="0"/>
              <a:t> for 30 </a:t>
            </a:r>
            <a:r>
              <a:rPr lang="en-US" dirty="0" err="1" smtClean="0"/>
              <a:t>secs</a:t>
            </a:r>
            <a:r>
              <a:rPr lang="en-US" dirty="0" smtClean="0"/>
              <a:t> each.</a:t>
            </a:r>
          </a:p>
          <a:p>
            <a:r>
              <a:rPr lang="en-IN" dirty="0"/>
              <a:t>N</a:t>
            </a:r>
            <a:r>
              <a:rPr lang="en-IN" dirty="0" smtClean="0"/>
              <a:t>o </a:t>
            </a:r>
            <a:r>
              <a:rPr lang="en-IN" dirty="0"/>
              <a:t>mortality or major complications in either group.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0" y="6022162"/>
            <a:ext cx="10290940" cy="51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63" y="2725618"/>
            <a:ext cx="3154553" cy="3195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37" y="2731939"/>
            <a:ext cx="3057324" cy="3239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46782" y="4404548"/>
            <a:ext cx="3772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smtClean="0">
                <a:latin typeface="Times-Roman"/>
              </a:rPr>
              <a:t>Study </a:t>
            </a:r>
            <a:r>
              <a:rPr lang="en-IN" b="1" i="1" dirty="0">
                <a:latin typeface="Times-Roman"/>
              </a:rPr>
              <a:t>demonstrated that POC </a:t>
            </a:r>
            <a:r>
              <a:rPr lang="en-IN" b="1" i="1" dirty="0" smtClean="0">
                <a:latin typeface="Times-Roman"/>
              </a:rPr>
              <a:t>protects cyanotic </a:t>
            </a:r>
            <a:r>
              <a:rPr lang="en-IN" b="1" i="1" dirty="0">
                <a:latin typeface="Times-Roman"/>
              </a:rPr>
              <a:t>myocardium undergoing </a:t>
            </a:r>
            <a:r>
              <a:rPr lang="en-IN" b="1" i="1" dirty="0" err="1">
                <a:latin typeface="Times-Roman"/>
              </a:rPr>
              <a:t>cardioplegic</a:t>
            </a:r>
            <a:r>
              <a:rPr lang="en-IN" b="1" i="1" dirty="0">
                <a:latin typeface="Times-Roman"/>
              </a:rPr>
              <a:t> arrest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546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  <a:r>
              <a:rPr lang="en-US" sz="4000" dirty="0" smtClean="0"/>
              <a:t>RIC in cardiac surgery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38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940904" y="1417983"/>
            <a:ext cx="3816626" cy="17360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Acute STEMI</a:t>
            </a:r>
          </a:p>
          <a:p>
            <a:pPr algn="ctr"/>
            <a:r>
              <a:rPr lang="en-US" dirty="0" smtClean="0"/>
              <a:t>Primary PCI Rx of choice</a:t>
            </a:r>
          </a:p>
          <a:p>
            <a:pPr algn="ctr"/>
            <a:r>
              <a:rPr lang="en-US" dirty="0" smtClean="0"/>
              <a:t>Reduces infarct size</a:t>
            </a:r>
          </a:p>
          <a:p>
            <a:pPr algn="ctr"/>
            <a:r>
              <a:rPr lang="en-US" dirty="0" smtClean="0"/>
              <a:t>7% mortality and 22% HF at 1 </a:t>
            </a:r>
            <a:r>
              <a:rPr lang="en-US" dirty="0" err="1" smtClean="0"/>
              <a:t>yr</a:t>
            </a:r>
            <a:endParaRPr lang="en-US" dirty="0" smtClean="0"/>
          </a:p>
          <a:p>
            <a:pPr algn="ctr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109252" y="1378227"/>
            <a:ext cx="3940601" cy="18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Cardiac surgery</a:t>
            </a:r>
          </a:p>
          <a:p>
            <a:pPr algn="ctr"/>
            <a:r>
              <a:rPr lang="en-US" dirty="0" smtClean="0"/>
              <a:t>Global myocardial ischemia during cardiopulmonary bypass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3127513" y="3485322"/>
            <a:ext cx="4943061" cy="104692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3460037" y="4672278"/>
            <a:ext cx="3776870" cy="1775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ISCHEMIA REPERFUSION INJURY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78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15618"/>
            <a:ext cx="8946541" cy="5532782"/>
          </a:xfrm>
        </p:spPr>
        <p:txBody>
          <a:bodyPr>
            <a:normAutofit/>
          </a:bodyPr>
          <a:lstStyle/>
          <a:p>
            <a:r>
              <a:rPr lang="en-US" dirty="0" smtClean="0"/>
              <a:t>First clinical application of RIC in humans.</a:t>
            </a:r>
          </a:p>
          <a:p>
            <a:r>
              <a:rPr lang="en-US" dirty="0" smtClean="0"/>
              <a:t>RCT of RIPC in children undergoing repair of CHD.</a:t>
            </a:r>
          </a:p>
          <a:p>
            <a:r>
              <a:rPr lang="en-US" dirty="0" smtClean="0"/>
              <a:t>4 cycles of 5 min lower limb ischemia and reperfusion using BP cuff.</a:t>
            </a:r>
          </a:p>
          <a:p>
            <a:r>
              <a:rPr lang="en-US" dirty="0" smtClean="0"/>
              <a:t>37 patients (17= RIPC, 20=controls).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IN" b="1" dirty="0" smtClean="0"/>
              <a:t>Study demonstrated </a:t>
            </a:r>
            <a:r>
              <a:rPr lang="en-IN" b="1" dirty="0"/>
              <a:t>the myocardial </a:t>
            </a:r>
            <a:r>
              <a:rPr lang="en-IN" b="1" dirty="0" smtClean="0"/>
              <a:t>protective effects </a:t>
            </a:r>
            <a:r>
              <a:rPr lang="en-IN" b="1" dirty="0"/>
              <a:t>of </a:t>
            </a:r>
            <a:r>
              <a:rPr lang="en-IN" b="1" dirty="0" smtClean="0"/>
              <a:t>RIPC.</a:t>
            </a:r>
            <a:endParaRPr lang="en-US" b="1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03312" y="6242762"/>
            <a:ext cx="9432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ITC Symbol Std Medium"/>
              </a:rPr>
              <a:t>Cheung, M. M.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Randomized controlled trial of the effects of remote ischemic preconditioning on children undergoing cardiac surgery: first clinical application in humans. </a:t>
            </a:r>
            <a:r>
              <a:rPr lang="en-IN" sz="1200" b="1" i="1" dirty="0">
                <a:latin typeface="ITC Symbol Std Medium"/>
              </a:rPr>
              <a:t>J. Am. Coll. </a:t>
            </a:r>
            <a:r>
              <a:rPr lang="en-IN" sz="1200" b="1" i="1" dirty="0" err="1">
                <a:latin typeface="ITC Symbol Std Medium"/>
              </a:rPr>
              <a:t>Cardiol</a:t>
            </a:r>
            <a:r>
              <a:rPr lang="en-IN" sz="1200" b="1" i="1" dirty="0">
                <a:latin typeface="ITC Symbol Std Medium"/>
              </a:rPr>
              <a:t>. </a:t>
            </a:r>
            <a:r>
              <a:rPr lang="en-IN" sz="1200" b="1" dirty="0">
                <a:latin typeface="ITC Symbol Std Medium"/>
              </a:rPr>
              <a:t>47, 2277–2282 (</a:t>
            </a:r>
            <a:r>
              <a:rPr lang="en-IN" sz="1200" b="1" dirty="0" smtClean="0">
                <a:latin typeface="ITC Symbol Std Medium"/>
              </a:rPr>
              <a:t>2006</a:t>
            </a:r>
            <a:r>
              <a:rPr lang="en-IN" sz="1200" b="1" dirty="0" smtClean="0">
                <a:solidFill>
                  <a:srgbClr val="000000"/>
                </a:solidFill>
                <a:latin typeface="ITC Symbol Std Medium"/>
              </a:rPr>
              <a:t>)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61" y="2581966"/>
            <a:ext cx="3642818" cy="2515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80" y="2581966"/>
            <a:ext cx="3830269" cy="24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95130"/>
            <a:ext cx="8946541" cy="5453269"/>
          </a:xfrm>
        </p:spPr>
        <p:txBody>
          <a:bodyPr/>
          <a:lstStyle/>
          <a:p>
            <a:r>
              <a:rPr lang="en-IN" dirty="0"/>
              <a:t>P</a:t>
            </a:r>
            <a:r>
              <a:rPr lang="en-IN" dirty="0" smtClean="0"/>
              <a:t>rospective</a:t>
            </a:r>
            <a:r>
              <a:rPr lang="en-IN" dirty="0"/>
              <a:t>, double-blind, </a:t>
            </a:r>
            <a:r>
              <a:rPr lang="en-IN" dirty="0" err="1"/>
              <a:t>multicenter</a:t>
            </a:r>
            <a:r>
              <a:rPr lang="en-IN" dirty="0"/>
              <a:t>, randomized, </a:t>
            </a:r>
            <a:r>
              <a:rPr lang="en-IN" dirty="0" smtClean="0"/>
              <a:t>controlled trial </a:t>
            </a:r>
            <a:r>
              <a:rPr lang="en-IN" dirty="0"/>
              <a:t>involving </a:t>
            </a:r>
            <a:r>
              <a:rPr lang="en-IN" dirty="0" smtClean="0"/>
              <a:t>adults scheduled </a:t>
            </a:r>
            <a:r>
              <a:rPr lang="en-IN" dirty="0"/>
              <a:t>for elective cardiac surgery </a:t>
            </a:r>
            <a:r>
              <a:rPr lang="en-IN" dirty="0" smtClean="0"/>
              <a:t>requiring cardiopulmonary bypass.</a:t>
            </a:r>
          </a:p>
          <a:p>
            <a:r>
              <a:rPr lang="en-US" dirty="0" smtClean="0"/>
              <a:t>Compared upper limb RIPC </a:t>
            </a:r>
            <a:r>
              <a:rPr lang="en-US" dirty="0" err="1" smtClean="0"/>
              <a:t>vs</a:t>
            </a:r>
            <a:r>
              <a:rPr lang="en-US" dirty="0" smtClean="0"/>
              <a:t> sham intervention.</a:t>
            </a:r>
          </a:p>
          <a:p>
            <a:r>
              <a:rPr lang="en-US" dirty="0" smtClean="0"/>
              <a:t>1385 </a:t>
            </a:r>
            <a:r>
              <a:rPr lang="en-US" dirty="0" err="1" smtClean="0"/>
              <a:t>pts</a:t>
            </a:r>
            <a:r>
              <a:rPr lang="en-US" dirty="0" smtClean="0"/>
              <a:t> (692-RIPC, 693- control).</a:t>
            </a:r>
          </a:p>
          <a:p>
            <a:r>
              <a:rPr lang="en-IN" dirty="0"/>
              <a:t>P</a:t>
            </a:r>
            <a:r>
              <a:rPr lang="en-IN" dirty="0" smtClean="0"/>
              <a:t>rimary </a:t>
            </a:r>
            <a:r>
              <a:rPr lang="en-IN" dirty="0"/>
              <a:t>end </a:t>
            </a:r>
            <a:r>
              <a:rPr lang="en-IN" dirty="0" smtClean="0"/>
              <a:t>point: composite </a:t>
            </a:r>
            <a:r>
              <a:rPr lang="en-IN" dirty="0"/>
              <a:t>of death, myocardial infarction, stroke, or acute renal failure </a:t>
            </a:r>
            <a:r>
              <a:rPr lang="en-IN" dirty="0" smtClean="0"/>
              <a:t>up to </a:t>
            </a:r>
            <a:r>
              <a:rPr lang="en-IN" dirty="0"/>
              <a:t>the time of hospital discharge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6111" y="6277811"/>
            <a:ext cx="9403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Meybohm</a:t>
            </a:r>
            <a:r>
              <a:rPr lang="en-IN" sz="1200" b="1" dirty="0">
                <a:latin typeface="ITC Symbol Std Medium"/>
              </a:rPr>
              <a:t>, P.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A </a:t>
            </a:r>
            <a:r>
              <a:rPr lang="en-IN" sz="1200" b="1" dirty="0" err="1">
                <a:latin typeface="ITC Symbol Std Medium"/>
              </a:rPr>
              <a:t>multicenter</a:t>
            </a:r>
            <a:r>
              <a:rPr lang="en-IN" sz="1200" b="1" dirty="0">
                <a:latin typeface="ITC Symbol Std Medium"/>
              </a:rPr>
              <a:t> trial of remote ischemic preconditioning for heart surgery. </a:t>
            </a:r>
            <a:r>
              <a:rPr lang="en-IN" sz="1200" b="1" i="1" dirty="0">
                <a:latin typeface="ITC Symbol Std Medium"/>
              </a:rPr>
              <a:t>N. Engl. J. Med. </a:t>
            </a:r>
            <a:r>
              <a:rPr lang="en-IN" sz="1200" b="1" dirty="0">
                <a:latin typeface="ITC Symbol Std Medium"/>
              </a:rPr>
              <a:t>373, 1397–1407 (2015). 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3" y="3423996"/>
            <a:ext cx="11635750" cy="2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75862"/>
            <a:ext cx="8946541" cy="5572538"/>
          </a:xfrm>
        </p:spPr>
        <p:txBody>
          <a:bodyPr/>
          <a:lstStyle/>
          <a:p>
            <a:r>
              <a:rPr lang="en-IN" dirty="0" err="1"/>
              <a:t>M</a:t>
            </a:r>
            <a:r>
              <a:rPr lang="en-IN" dirty="0" err="1" smtClean="0"/>
              <a:t>ulticenter</a:t>
            </a:r>
            <a:r>
              <a:rPr lang="en-IN" dirty="0"/>
              <a:t>, sham-controlled trial involving adults at </a:t>
            </a:r>
            <a:r>
              <a:rPr lang="en-IN" dirty="0" smtClean="0"/>
              <a:t>increased surgical </a:t>
            </a:r>
            <a:r>
              <a:rPr lang="en-IN" dirty="0"/>
              <a:t>risk who were undergoing on-pump </a:t>
            </a:r>
            <a:r>
              <a:rPr lang="en-IN" dirty="0" smtClean="0"/>
              <a:t>CABG.</a:t>
            </a:r>
          </a:p>
          <a:p>
            <a:r>
              <a:rPr lang="en-IN" dirty="0"/>
              <a:t>1612 patients (811 in the control group and 801 in the </a:t>
            </a:r>
            <a:r>
              <a:rPr lang="en-IN" dirty="0" smtClean="0"/>
              <a:t>ischemic- preconditioning </a:t>
            </a:r>
            <a:r>
              <a:rPr lang="en-IN" dirty="0"/>
              <a:t>group</a:t>
            </a:r>
            <a:r>
              <a:rPr lang="en-IN" dirty="0" smtClean="0"/>
              <a:t>)</a:t>
            </a:r>
          </a:p>
          <a:p>
            <a:r>
              <a:rPr lang="en-IN" dirty="0"/>
              <a:t>C</a:t>
            </a:r>
            <a:r>
              <a:rPr lang="en-IN" dirty="0" smtClean="0"/>
              <a:t>ombined </a:t>
            </a:r>
            <a:r>
              <a:rPr lang="en-IN" dirty="0"/>
              <a:t>primary end point was death from </a:t>
            </a:r>
            <a:r>
              <a:rPr lang="en-IN" dirty="0" smtClean="0"/>
              <a:t>cardiovascular causes</a:t>
            </a:r>
            <a:r>
              <a:rPr lang="en-IN" dirty="0"/>
              <a:t>, nonfatal myocardial infarction, coronary revascularization, </a:t>
            </a:r>
            <a:r>
              <a:rPr lang="en-IN" dirty="0" smtClean="0"/>
              <a:t>or stroke</a:t>
            </a:r>
            <a:r>
              <a:rPr lang="en-IN" dirty="0"/>
              <a:t>, assessed 12 months after </a:t>
            </a:r>
            <a:r>
              <a:rPr lang="en-IN" dirty="0" smtClean="0"/>
              <a:t>randomization.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27651" y="6251308"/>
            <a:ext cx="9122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Hausenloy</a:t>
            </a:r>
            <a:r>
              <a:rPr lang="en-IN" sz="1200" b="1" dirty="0">
                <a:latin typeface="ITC Symbol Std Medium"/>
              </a:rPr>
              <a:t>, D. J.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Remote ischemic preconditioning and outcomes of cardiac surgery. </a:t>
            </a:r>
            <a:r>
              <a:rPr lang="en-IN" sz="1200" b="1" i="1" dirty="0">
                <a:latin typeface="ITC Symbol Std Medium"/>
              </a:rPr>
              <a:t>N. Engl. J. Med. </a:t>
            </a:r>
            <a:r>
              <a:rPr lang="en-IN" sz="1200" b="1" dirty="0">
                <a:latin typeface="ITC Symbol Std Medium"/>
              </a:rPr>
              <a:t>373, 1408–1417 (2015). 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18" y="3336795"/>
            <a:ext cx="9704927" cy="217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90" y="475738"/>
            <a:ext cx="9958982" cy="62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           </a:t>
            </a:r>
            <a:r>
              <a:rPr lang="en-US" sz="4000" dirty="0"/>
              <a:t> RIC in cardiac </a:t>
            </a:r>
            <a:r>
              <a:rPr lang="en-US" sz="4000" dirty="0" smtClean="0"/>
              <a:t>surgery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</a:t>
            </a:r>
            <a:r>
              <a:rPr lang="en-US" sz="4000" dirty="0" err="1" smtClean="0"/>
              <a:t>Metaanalysis</a:t>
            </a:r>
            <a:r>
              <a:rPr lang="en-US" sz="4000" dirty="0" smtClean="0"/>
              <a:t> results?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636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28870"/>
            <a:ext cx="8946541" cy="5519529"/>
          </a:xfrm>
        </p:spPr>
        <p:txBody>
          <a:bodyPr/>
          <a:lstStyle/>
          <a:p>
            <a:r>
              <a:rPr lang="en-IN" dirty="0"/>
              <a:t>23 trials of RIPC in 2200 patients undergoing major adult cardiovascular </a:t>
            </a:r>
            <a:r>
              <a:rPr lang="en-IN" dirty="0" smtClean="0"/>
              <a:t>surgery.</a:t>
            </a:r>
          </a:p>
          <a:p>
            <a:r>
              <a:rPr lang="en-IN" dirty="0"/>
              <a:t>O</a:t>
            </a:r>
            <a:r>
              <a:rPr lang="en-IN" dirty="0" smtClean="0"/>
              <a:t>utcome measures: </a:t>
            </a:r>
            <a:r>
              <a:rPr lang="en-IN" dirty="0" err="1"/>
              <a:t>peri</a:t>
            </a:r>
            <a:r>
              <a:rPr lang="en-IN" dirty="0"/>
              <a:t>-operative </a:t>
            </a:r>
            <a:r>
              <a:rPr lang="en-IN" dirty="0" smtClean="0"/>
              <a:t>death, myocardial </a:t>
            </a:r>
            <a:r>
              <a:rPr lang="en-IN" dirty="0"/>
              <a:t>infarction (MI), new-onset cardiac arrhythmia requiring treatment, </a:t>
            </a:r>
            <a:r>
              <a:rPr lang="en-IN" dirty="0" smtClean="0"/>
              <a:t>cerebrovascular accident </a:t>
            </a:r>
            <a:r>
              <a:rPr lang="en-IN" dirty="0"/>
              <a:t>(CVA), renal failure requiring renal replacement therapy, </a:t>
            </a:r>
            <a:r>
              <a:rPr lang="en-IN" dirty="0" smtClean="0"/>
              <a:t>mesenteric </a:t>
            </a:r>
            <a:r>
              <a:rPr lang="en-IN" dirty="0" err="1" smtClean="0"/>
              <a:t>ischaemia</a:t>
            </a:r>
            <a:r>
              <a:rPr lang="en-IN" dirty="0"/>
              <a:t>, hospital stay and intensive care unit (ICU) stay</a:t>
            </a:r>
            <a:r>
              <a:rPr lang="en-IN" dirty="0" smtClean="0"/>
              <a:t>.</a:t>
            </a:r>
          </a:p>
          <a:p>
            <a:r>
              <a:rPr lang="en-US" dirty="0" smtClean="0"/>
              <a:t>Results: No significant difference in any of the outcome measures between the 2 groups.</a:t>
            </a:r>
            <a:endParaRPr lang="en-I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03311" y="6304318"/>
            <a:ext cx="894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ITC Symbol Std Medium"/>
              </a:rPr>
              <a:t>Healy, D. A.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Remote preconditioning and major clinical complications following adult cardiovascular surgery: systematic review and meta-analysis. </a:t>
            </a:r>
            <a:r>
              <a:rPr lang="en-IN" sz="1200" b="1" i="1" dirty="0">
                <a:latin typeface="ITC Symbol Std Medium"/>
              </a:rPr>
              <a:t>Int. J. </a:t>
            </a:r>
            <a:r>
              <a:rPr lang="en-IN" sz="1200" b="1" i="1" dirty="0" err="1">
                <a:latin typeface="ITC Symbol Std Medium"/>
              </a:rPr>
              <a:t>Cardiol</a:t>
            </a:r>
            <a:r>
              <a:rPr lang="en-IN" sz="1200" b="1" i="1" dirty="0">
                <a:latin typeface="ITC Symbol Std Medium"/>
              </a:rPr>
              <a:t>. </a:t>
            </a:r>
            <a:r>
              <a:rPr lang="en-IN" sz="1200" b="1" dirty="0">
                <a:latin typeface="ITC Symbol Std Medium"/>
              </a:rPr>
              <a:t>176, 20–31 (</a:t>
            </a:r>
            <a:r>
              <a:rPr lang="en-IN" sz="1200" b="1" dirty="0" smtClean="0">
                <a:latin typeface="ITC Symbol Std Medium"/>
              </a:rPr>
              <a:t>2014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1" y="1152983"/>
            <a:ext cx="9154994" cy="4598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7" y="1152983"/>
            <a:ext cx="8918689" cy="42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IN" sz="4000" b="1" dirty="0" smtClean="0"/>
              <a:t> Pharmacological </a:t>
            </a:r>
            <a:r>
              <a:rPr lang="en-IN" sz="4000" b="1" dirty="0" err="1"/>
              <a:t>cardioprotection</a:t>
            </a:r>
            <a:r>
              <a:rPr lang="en-IN" sz="4000" b="1" dirty="0"/>
              <a:t>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1597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499"/>
          </a:xfrm>
        </p:spPr>
        <p:txBody>
          <a:bodyPr/>
          <a:lstStyle/>
          <a:p>
            <a:r>
              <a:rPr lang="en-US" dirty="0" smtClean="0"/>
              <a:t>Cyclosporine 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2452"/>
            <a:ext cx="8946541" cy="5625547"/>
          </a:xfrm>
        </p:spPr>
        <p:txBody>
          <a:bodyPr>
            <a:normAutofit/>
          </a:bodyPr>
          <a:lstStyle/>
          <a:p>
            <a:r>
              <a:rPr lang="en-IN" dirty="0"/>
              <a:t>O</a:t>
            </a:r>
            <a:r>
              <a:rPr lang="en-IN" dirty="0" smtClean="0"/>
              <a:t>pening </a:t>
            </a:r>
            <a:r>
              <a:rPr lang="en-IN" dirty="0"/>
              <a:t>of </a:t>
            </a:r>
            <a:r>
              <a:rPr lang="en-IN" dirty="0" smtClean="0"/>
              <a:t>the mitochondrial </a:t>
            </a:r>
            <a:r>
              <a:rPr lang="en-IN" dirty="0"/>
              <a:t>permeability transition pore (</a:t>
            </a:r>
            <a:r>
              <a:rPr lang="en-IN" dirty="0" smtClean="0"/>
              <a:t>PTP) in </a:t>
            </a:r>
            <a:r>
              <a:rPr lang="en-IN" dirty="0"/>
              <a:t>the inner mitochondrial membrane plays </a:t>
            </a:r>
            <a:r>
              <a:rPr lang="en-IN" dirty="0" smtClean="0"/>
              <a:t>a major </a:t>
            </a:r>
            <a:r>
              <a:rPr lang="en-IN" dirty="0"/>
              <a:t>role in reperfusion injury</a:t>
            </a:r>
            <a:r>
              <a:rPr lang="en-IN" dirty="0" smtClean="0"/>
              <a:t>.</a:t>
            </a:r>
          </a:p>
          <a:p>
            <a:r>
              <a:rPr lang="en-IN" dirty="0"/>
              <a:t>I</a:t>
            </a:r>
            <a:r>
              <a:rPr lang="en-IN" dirty="0" smtClean="0"/>
              <a:t>nhibition </a:t>
            </a:r>
            <a:r>
              <a:rPr lang="en-IN" dirty="0"/>
              <a:t>of </a:t>
            </a:r>
            <a:r>
              <a:rPr lang="en-IN" dirty="0" err="1"/>
              <a:t>cyclophilin</a:t>
            </a:r>
            <a:r>
              <a:rPr lang="en-IN" dirty="0"/>
              <a:t> D, </a:t>
            </a:r>
            <a:r>
              <a:rPr lang="en-IN" dirty="0" smtClean="0"/>
              <a:t>a major </a:t>
            </a:r>
            <a:r>
              <a:rPr lang="en-IN" dirty="0"/>
              <a:t>component of the </a:t>
            </a:r>
            <a:r>
              <a:rPr lang="en-IN" dirty="0" smtClean="0"/>
              <a:t>PTP may reduce reperfusion injury.</a:t>
            </a:r>
          </a:p>
          <a:p>
            <a:r>
              <a:rPr lang="en-IN" dirty="0"/>
              <a:t>Cyclosporine is a pharmacologic inhibitor </a:t>
            </a:r>
            <a:r>
              <a:rPr lang="en-IN" dirty="0" smtClean="0"/>
              <a:t>of </a:t>
            </a:r>
            <a:r>
              <a:rPr lang="en-IN" dirty="0" err="1" smtClean="0"/>
              <a:t>cyclophilin</a:t>
            </a:r>
            <a:r>
              <a:rPr lang="en-IN" dirty="0" smtClean="0"/>
              <a:t> </a:t>
            </a:r>
            <a:r>
              <a:rPr lang="en-IN" dirty="0"/>
              <a:t>D</a:t>
            </a:r>
            <a:r>
              <a:rPr lang="en-IN" dirty="0" smtClean="0"/>
              <a:t>.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roof of concept phase 2 trial</a:t>
            </a:r>
          </a:p>
          <a:p>
            <a:pPr lvl="1"/>
            <a:r>
              <a:rPr lang="en-US" dirty="0" smtClean="0"/>
              <a:t>58 patients with acute STEMI</a:t>
            </a:r>
          </a:p>
          <a:p>
            <a:pPr lvl="1"/>
            <a:r>
              <a:rPr lang="en-US" dirty="0" smtClean="0"/>
              <a:t>Cyclosporine iv (2.5 mg/kg body weight) </a:t>
            </a:r>
            <a:r>
              <a:rPr lang="en-US" dirty="0" err="1" smtClean="0"/>
              <a:t>vs</a:t>
            </a:r>
            <a:r>
              <a:rPr lang="en-US" dirty="0" smtClean="0"/>
              <a:t> NS immediately before PCI</a:t>
            </a:r>
          </a:p>
          <a:p>
            <a:pPr lvl="1"/>
            <a:r>
              <a:rPr lang="en-US" dirty="0" smtClean="0"/>
              <a:t>Release of CK was significantly reduced (P=0.04) and Trop I was not significantly reduced (P=0.15).</a:t>
            </a:r>
          </a:p>
          <a:p>
            <a:pPr lvl="1"/>
            <a:r>
              <a:rPr lang="en-US" dirty="0" smtClean="0"/>
              <a:t>Infarct </a:t>
            </a:r>
            <a:r>
              <a:rPr lang="en-US" smtClean="0"/>
              <a:t>size on day </a:t>
            </a:r>
            <a:r>
              <a:rPr lang="en-US" dirty="0" smtClean="0"/>
              <a:t>5 MRI in a subgroup of 27 </a:t>
            </a:r>
            <a:r>
              <a:rPr lang="en-US" dirty="0" err="1" smtClean="0"/>
              <a:t>pts</a:t>
            </a:r>
            <a:r>
              <a:rPr lang="en-US" dirty="0" smtClean="0"/>
              <a:t> was significantly reduced in </a:t>
            </a:r>
            <a:r>
              <a:rPr lang="en-US" dirty="0" err="1" smtClean="0"/>
              <a:t>cyclopsporine</a:t>
            </a:r>
            <a:r>
              <a:rPr lang="en-US" dirty="0" smtClean="0"/>
              <a:t> group( median 37g </a:t>
            </a:r>
            <a:r>
              <a:rPr lang="en-US" dirty="0" err="1" smtClean="0"/>
              <a:t>vs</a:t>
            </a:r>
            <a:r>
              <a:rPr lang="en-US" dirty="0" smtClean="0"/>
              <a:t> 46g, p=0.04)</a:t>
            </a:r>
          </a:p>
          <a:p>
            <a:pPr marL="0" indent="0">
              <a:buNone/>
            </a:pPr>
            <a:r>
              <a:rPr lang="en-IN" sz="1200" b="1" dirty="0" err="1"/>
              <a:t>Piot</a:t>
            </a:r>
            <a:r>
              <a:rPr lang="en-IN" sz="1200" b="1" dirty="0"/>
              <a:t> C, </a:t>
            </a:r>
            <a:r>
              <a:rPr lang="en-IN" sz="1200" b="1" dirty="0" err="1"/>
              <a:t>Croisille</a:t>
            </a:r>
            <a:r>
              <a:rPr lang="en-IN" sz="1200" b="1" dirty="0"/>
              <a:t> P, </a:t>
            </a:r>
            <a:r>
              <a:rPr lang="en-IN" sz="1200" b="1" dirty="0" err="1"/>
              <a:t>Staat</a:t>
            </a:r>
            <a:r>
              <a:rPr lang="en-IN" sz="1200" b="1" dirty="0"/>
              <a:t> P, et al. </a:t>
            </a:r>
            <a:r>
              <a:rPr lang="en-IN" sz="1200" b="1" dirty="0" smtClean="0"/>
              <a:t>Effect of </a:t>
            </a:r>
            <a:r>
              <a:rPr lang="en-IN" sz="1200" b="1" dirty="0"/>
              <a:t>cyclosporine on reperfusion injury </a:t>
            </a:r>
            <a:r>
              <a:rPr lang="en-IN" sz="1200" b="1" dirty="0" smtClean="0"/>
              <a:t>in acute </a:t>
            </a:r>
            <a:r>
              <a:rPr lang="en-IN" sz="1200" b="1" dirty="0"/>
              <a:t>myocardial infarction. N </a:t>
            </a:r>
            <a:r>
              <a:rPr lang="en-IN" sz="1200" b="1" dirty="0" err="1"/>
              <a:t>Engl</a:t>
            </a:r>
            <a:r>
              <a:rPr lang="en-IN" sz="1200" b="1" dirty="0"/>
              <a:t> J </a:t>
            </a:r>
            <a:r>
              <a:rPr lang="en-IN" sz="1200" b="1" dirty="0" smtClean="0"/>
              <a:t>Med 2008</a:t>
            </a:r>
            <a:r>
              <a:rPr lang="en-IN" sz="1200" b="1" dirty="0"/>
              <a:t>; 359: 473-81.</a:t>
            </a:r>
            <a:endParaRPr lang="en-US" sz="1200" b="1" dirty="0" smtClean="0"/>
          </a:p>
          <a:p>
            <a:pPr lvl="1"/>
            <a:endParaRPr lang="en-US" dirty="0" smtClean="0"/>
          </a:p>
          <a:p>
            <a:pPr lvl="1"/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7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CIRCUS trial</a:t>
            </a:r>
            <a:br>
              <a:rPr lang="en-US" dirty="0" smtClean="0"/>
            </a:br>
            <a:r>
              <a:rPr lang="en-US" sz="2800" dirty="0" smtClean="0"/>
              <a:t>no benefit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05966"/>
            <a:ext cx="8946541" cy="4121338"/>
          </a:xfrm>
        </p:spPr>
        <p:txBody>
          <a:bodyPr/>
          <a:lstStyle/>
          <a:p>
            <a:r>
              <a:rPr lang="en-IN" dirty="0" err="1"/>
              <a:t>M</a:t>
            </a:r>
            <a:r>
              <a:rPr lang="en-IN" dirty="0" err="1" smtClean="0"/>
              <a:t>ulticenter</a:t>
            </a:r>
            <a:r>
              <a:rPr lang="en-IN" dirty="0"/>
              <a:t>, double-blind, randomized </a:t>
            </a:r>
            <a:r>
              <a:rPr lang="en-IN" dirty="0" smtClean="0"/>
              <a:t>trial.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US" dirty="0" smtClean="0"/>
              <a:t>970 patients with acute AWSTEMI undergoing PCI within 12 hours.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1:1 to receive cyclosporine </a:t>
            </a:r>
            <a:r>
              <a:rPr lang="en-US" dirty="0" err="1" smtClean="0"/>
              <a:t>vs</a:t>
            </a:r>
            <a:r>
              <a:rPr lang="en-US" dirty="0" smtClean="0"/>
              <a:t> placebo.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P</a:t>
            </a:r>
            <a:r>
              <a:rPr lang="en-IN" dirty="0" smtClean="0"/>
              <a:t>rimary </a:t>
            </a:r>
            <a:r>
              <a:rPr lang="en-IN" dirty="0"/>
              <a:t>outcome was a composite of death from any cause, worsening of </a:t>
            </a:r>
            <a:r>
              <a:rPr lang="en-IN" dirty="0" smtClean="0"/>
              <a:t>heart failure </a:t>
            </a:r>
            <a:r>
              <a:rPr lang="en-IN" dirty="0"/>
              <a:t>during the initial hospitalization, </a:t>
            </a:r>
            <a:r>
              <a:rPr lang="en-IN" dirty="0" err="1"/>
              <a:t>rehospitalization</a:t>
            </a:r>
            <a:r>
              <a:rPr lang="en-IN" dirty="0"/>
              <a:t> for heart failure, or </a:t>
            </a:r>
            <a:r>
              <a:rPr lang="en-IN" dirty="0" smtClean="0"/>
              <a:t>adverse left </a:t>
            </a:r>
            <a:r>
              <a:rPr lang="en-IN" dirty="0"/>
              <a:t>ventricular </a:t>
            </a:r>
            <a:r>
              <a:rPr lang="en-IN" dirty="0" err="1"/>
              <a:t>remodeling</a:t>
            </a:r>
            <a:r>
              <a:rPr lang="en-IN" dirty="0"/>
              <a:t> at 1 </a:t>
            </a:r>
            <a:r>
              <a:rPr lang="en-IN" dirty="0" smtClean="0"/>
              <a:t>year.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35" y="0"/>
            <a:ext cx="6384165" cy="2227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2" y="2335189"/>
            <a:ext cx="8040688" cy="4374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4070" y="3392557"/>
            <a:ext cx="9263269" cy="172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/>
              <a:t>In patients with anterior STEMI who had been referred for primary PCI, intravenous</a:t>
            </a:r>
          </a:p>
          <a:p>
            <a:r>
              <a:rPr lang="en-IN"/>
              <a:t>cyclosporine did not result in better clinical outcomes than those with placebo</a:t>
            </a:r>
          </a:p>
        </p:txBody>
      </p:sp>
    </p:spTree>
    <p:extLst>
      <p:ext uri="{BB962C8B-B14F-4D97-AF65-F5344CB8AC3E}">
        <p14:creationId xmlns:p14="http://schemas.microsoft.com/office/powerpoint/2010/main" val="25958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hypothermia</a:t>
            </a:r>
            <a:br>
              <a:rPr lang="en-US" dirty="0"/>
            </a:br>
            <a:r>
              <a:rPr lang="en-IN" sz="2400" dirty="0"/>
              <a:t>Combined Analysis of the RAPID MI-ICE and the CHILL-MI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 of 140 patients.</a:t>
            </a:r>
          </a:p>
          <a:p>
            <a:r>
              <a:rPr lang="en-US" dirty="0" err="1" smtClean="0"/>
              <a:t>Randomised</a:t>
            </a:r>
            <a:r>
              <a:rPr lang="en-US" dirty="0" smtClean="0"/>
              <a:t> 1: 1 to receive hypothermia </a:t>
            </a:r>
            <a:r>
              <a:rPr lang="en-US" dirty="0" err="1" smtClean="0"/>
              <a:t>vs</a:t>
            </a:r>
            <a:r>
              <a:rPr lang="en-US" dirty="0" smtClean="0"/>
              <a:t> standard care.</a:t>
            </a:r>
          </a:p>
          <a:p>
            <a:r>
              <a:rPr lang="en-US" dirty="0" smtClean="0"/>
              <a:t>Hypothermia achieved with cool NS and </a:t>
            </a:r>
            <a:r>
              <a:rPr lang="en-US" dirty="0" err="1" smtClean="0"/>
              <a:t>Accutrol</a:t>
            </a:r>
            <a:r>
              <a:rPr lang="en-US" dirty="0" smtClean="0"/>
              <a:t> cooling catheter placed at IVC</a:t>
            </a:r>
          </a:p>
          <a:p>
            <a:r>
              <a:rPr lang="en-US" dirty="0" smtClean="0"/>
              <a:t>Primary end point: infarct size measured by cardiac MRI at 4±2 days.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" y="1649978"/>
            <a:ext cx="3391992" cy="4141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72" y="1649977"/>
            <a:ext cx="8942760" cy="41412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6112" y="6042990"/>
            <a:ext cx="9403742" cy="60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IN" smtClean="0"/>
              <a:t>Patients with a large MaR defined as &gt; 30% of LV had a significantly reduced IS/MaR of 26.5% by hypothermia (</a:t>
            </a:r>
            <a:r>
              <a:rPr lang="pt-BR" smtClean="0"/>
              <a:t>p = 0.03).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54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4174435"/>
            <a:ext cx="9294479" cy="2425148"/>
          </a:xfrm>
        </p:spPr>
        <p:txBody>
          <a:bodyPr>
            <a:normAutofit/>
          </a:bodyPr>
          <a:lstStyle/>
          <a:p>
            <a:r>
              <a:rPr lang="en-IN" dirty="0"/>
              <a:t>M</a:t>
            </a:r>
            <a:r>
              <a:rPr lang="en-IN" dirty="0" smtClean="0"/>
              <a:t>ain </a:t>
            </a:r>
            <a:r>
              <a:rPr lang="en-IN" dirty="0"/>
              <a:t>clinical endpoint, a combination of death </a:t>
            </a:r>
            <a:r>
              <a:rPr lang="en-IN" dirty="0" smtClean="0"/>
              <a:t>and heart </a:t>
            </a:r>
            <a:r>
              <a:rPr lang="en-IN" dirty="0"/>
              <a:t>failure, was significantly reduced in the </a:t>
            </a:r>
            <a:r>
              <a:rPr lang="en-IN" dirty="0" smtClean="0"/>
              <a:t>therapeutic hypothermia </a:t>
            </a:r>
            <a:r>
              <a:rPr lang="en-IN" dirty="0"/>
              <a:t>group, explained solely by a reduction in </a:t>
            </a:r>
            <a:r>
              <a:rPr lang="en-IN" dirty="0" smtClean="0"/>
              <a:t>heart failure </a:t>
            </a:r>
            <a:r>
              <a:rPr lang="en-IN" dirty="0"/>
              <a:t>since there were no deaths in either arm</a:t>
            </a:r>
            <a:r>
              <a:rPr lang="en-IN" dirty="0" smtClean="0"/>
              <a:t>.</a:t>
            </a:r>
          </a:p>
          <a:p>
            <a:r>
              <a:rPr lang="en-IN" dirty="0"/>
              <a:t>A</a:t>
            </a:r>
            <a:r>
              <a:rPr lang="en-IN" dirty="0" smtClean="0"/>
              <a:t>ll heart </a:t>
            </a:r>
            <a:r>
              <a:rPr lang="en-IN" dirty="0"/>
              <a:t>failure events occurred in patients with anterior </a:t>
            </a:r>
            <a:r>
              <a:rPr lang="en-IN" dirty="0" smtClean="0"/>
              <a:t>STEMI</a:t>
            </a:r>
            <a:r>
              <a:rPr lang="en-IN" dirty="0"/>
              <a:t> </a:t>
            </a:r>
            <a:r>
              <a:rPr lang="en-IN" dirty="0" smtClean="0"/>
              <a:t>----- </a:t>
            </a:r>
            <a:r>
              <a:rPr lang="en-IN" dirty="0"/>
              <a:t>reduction in heart failure could be the result of a </a:t>
            </a:r>
            <a:r>
              <a:rPr lang="en-IN" dirty="0" smtClean="0"/>
              <a:t>more pronounced </a:t>
            </a:r>
            <a:r>
              <a:rPr lang="en-IN" dirty="0"/>
              <a:t>IS reduction in anterior STEMIs.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58" y="452718"/>
            <a:ext cx="5741658" cy="359498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58817" y="1835234"/>
            <a:ext cx="901148" cy="17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3624469" y="1591745"/>
            <a:ext cx="901148" cy="17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5348472" y="1591744"/>
            <a:ext cx="901148" cy="17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5128591" y="1836912"/>
            <a:ext cx="901148" cy="17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2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Myocardial reperfusion injury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1985, </a:t>
            </a:r>
            <a:r>
              <a:rPr lang="en-IN" dirty="0" err="1"/>
              <a:t>Braunwald</a:t>
            </a:r>
            <a:r>
              <a:rPr lang="en-IN" dirty="0"/>
              <a:t> &amp; </a:t>
            </a:r>
            <a:r>
              <a:rPr lang="en-IN" dirty="0" err="1"/>
              <a:t>Kloner</a:t>
            </a:r>
            <a:r>
              <a:rPr lang="en-IN" dirty="0"/>
              <a:t> wrote that “myocardial reperfusion may be viewed as a double-edged sword</a:t>
            </a:r>
            <a:r>
              <a:rPr lang="en-IN" dirty="0" smtClean="0"/>
              <a:t>”.</a:t>
            </a:r>
          </a:p>
          <a:p>
            <a:endParaRPr lang="en-US" dirty="0"/>
          </a:p>
          <a:p>
            <a:r>
              <a:rPr lang="en-IN" dirty="0" smtClean="0"/>
              <a:t> </a:t>
            </a:r>
            <a:r>
              <a:rPr lang="en-IN" dirty="0"/>
              <a:t>M</a:t>
            </a:r>
            <a:r>
              <a:rPr lang="en-IN" dirty="0" smtClean="0"/>
              <a:t>yocardial </a:t>
            </a:r>
            <a:r>
              <a:rPr lang="en-IN" dirty="0"/>
              <a:t>injury and </a:t>
            </a:r>
            <a:r>
              <a:rPr lang="en-IN" dirty="0" err="1"/>
              <a:t>cardiomyocyte</a:t>
            </a:r>
            <a:r>
              <a:rPr lang="en-IN" dirty="0"/>
              <a:t> death that paradoxically occurs with the acute reperfusion of ischaemic </a:t>
            </a:r>
            <a:r>
              <a:rPr lang="en-IN" dirty="0" smtClean="0"/>
              <a:t>myocardium.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N</a:t>
            </a:r>
            <a:r>
              <a:rPr lang="en-IN" dirty="0" smtClean="0"/>
              <a:t>o </a:t>
            </a:r>
            <a:r>
              <a:rPr lang="en-IN" dirty="0"/>
              <a:t>treatment has been proven to be effective for preventing ‘myocardial reperfusion injury</a:t>
            </a:r>
            <a:r>
              <a:rPr lang="en-IN" dirty="0" smtClean="0"/>
              <a:t>’.</a:t>
            </a:r>
            <a:endParaRPr lang="en-IN" dirty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3367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nitrite</a:t>
            </a:r>
            <a:br>
              <a:rPr lang="en-US" dirty="0" smtClean="0"/>
            </a:br>
            <a:r>
              <a:rPr lang="en-US" dirty="0" smtClean="0"/>
              <a:t>NIAMI trial – no benefit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RCT- 4 </a:t>
            </a:r>
            <a:r>
              <a:rPr lang="en-US" dirty="0" err="1" smtClean="0"/>
              <a:t>centres</a:t>
            </a:r>
            <a:r>
              <a:rPr lang="en-US" dirty="0" smtClean="0"/>
              <a:t> in UK and Australia.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229 </a:t>
            </a:r>
            <a:r>
              <a:rPr lang="en-US" dirty="0" err="1" smtClean="0"/>
              <a:t>pts</a:t>
            </a:r>
            <a:r>
              <a:rPr lang="en-US" dirty="0" smtClean="0"/>
              <a:t> with STEMI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1: 1 randomization to 70 µ</a:t>
            </a:r>
            <a:r>
              <a:rPr lang="en-US" dirty="0" err="1" smtClean="0"/>
              <a:t>mol</a:t>
            </a:r>
            <a:r>
              <a:rPr lang="en-US" dirty="0" smtClean="0"/>
              <a:t> sodium nitrate iv infusion </a:t>
            </a:r>
            <a:r>
              <a:rPr lang="en-US" dirty="0" err="1" smtClean="0"/>
              <a:t>vs</a:t>
            </a:r>
            <a:r>
              <a:rPr lang="en-US" dirty="0" smtClean="0"/>
              <a:t> placebo.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Primary endpoint: difference in infarct size by CMR at 6-8 days.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Myocardial infarct size </a:t>
            </a:r>
            <a:r>
              <a:rPr lang="en-IN" dirty="0" smtClean="0"/>
              <a:t> </a:t>
            </a:r>
            <a:r>
              <a:rPr lang="en-IN" dirty="0"/>
              <a:t>did not differ between nitrite and placebo groups </a:t>
            </a:r>
            <a:r>
              <a:rPr lang="en-IN" dirty="0" smtClean="0"/>
              <a:t>(effect </a:t>
            </a:r>
            <a:r>
              <a:rPr lang="en-IN" dirty="0"/>
              <a:t>size </a:t>
            </a:r>
            <a:r>
              <a:rPr lang="en-IN" dirty="0" smtClean="0"/>
              <a:t>= - 0.7</a:t>
            </a:r>
            <a:r>
              <a:rPr lang="en-IN" dirty="0"/>
              <a:t>% 95% CI: </a:t>
            </a:r>
            <a:r>
              <a:rPr lang="en-IN" dirty="0" smtClean="0"/>
              <a:t>- 2.2</a:t>
            </a:r>
            <a:r>
              <a:rPr lang="en-IN" dirty="0"/>
              <a:t>%, +0.7%; P </a:t>
            </a:r>
            <a:r>
              <a:rPr lang="en-IN" dirty="0" smtClean="0"/>
              <a:t>= 0.34)</a:t>
            </a: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2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5" y="691476"/>
            <a:ext cx="11635750" cy="5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RIC in planned PCI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52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5" y="870967"/>
            <a:ext cx="9095193" cy="519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11" y="870967"/>
            <a:ext cx="9935280" cy="51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55374"/>
            <a:ext cx="8947522" cy="5274365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 </a:t>
            </a:r>
            <a:r>
              <a:rPr lang="en-IN" dirty="0" smtClean="0"/>
              <a:t>5 studies </a:t>
            </a:r>
            <a:r>
              <a:rPr lang="en-IN" dirty="0"/>
              <a:t>with 731 patients were </a:t>
            </a:r>
            <a:r>
              <a:rPr lang="en-IN" dirty="0" smtClean="0"/>
              <a:t>included.</a:t>
            </a:r>
          </a:p>
          <a:p>
            <a:r>
              <a:rPr lang="en-IN" dirty="0" smtClean="0"/>
              <a:t>Primary end point: </a:t>
            </a:r>
            <a:r>
              <a:rPr lang="en-IN" dirty="0" err="1" smtClean="0"/>
              <a:t>periprocedural</a:t>
            </a:r>
            <a:r>
              <a:rPr lang="en-IN" dirty="0" smtClean="0"/>
              <a:t> MI.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14400" y="304428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646111" y="6126061"/>
            <a:ext cx="9592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D’Ascenzo</a:t>
            </a:r>
            <a:r>
              <a:rPr lang="en-IN" sz="1200" b="1" dirty="0">
                <a:latin typeface="ITC Symbol Std Medium"/>
              </a:rPr>
              <a:t>, F.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Cardiac remote ischaemic preconditioning reduces </a:t>
            </a:r>
            <a:r>
              <a:rPr lang="en-IN" sz="1200" b="1" dirty="0" err="1">
                <a:latin typeface="ITC Symbol Std Medium"/>
              </a:rPr>
              <a:t>periprocedural</a:t>
            </a:r>
            <a:r>
              <a:rPr lang="en-IN" sz="1200" b="1" dirty="0">
                <a:latin typeface="ITC Symbol Std Medium"/>
              </a:rPr>
              <a:t> myocardial infarction for patients undergoing percutaneous coronary interventions: a meta-analysis of randomised clinical trials. </a:t>
            </a:r>
            <a:r>
              <a:rPr lang="en-IN" sz="1200" b="1" i="1" dirty="0" err="1">
                <a:latin typeface="ITC Symbol Std Medium"/>
              </a:rPr>
              <a:t>EuroIntervention</a:t>
            </a:r>
            <a:r>
              <a:rPr lang="en-IN" sz="1200" b="1" i="1" dirty="0">
                <a:latin typeface="ITC Symbol Std Medium"/>
              </a:rPr>
              <a:t> </a:t>
            </a:r>
            <a:r>
              <a:rPr lang="en-IN" sz="1200" b="1" dirty="0">
                <a:latin typeface="ITC Symbol Std Medium"/>
              </a:rPr>
              <a:t>9, 1463–1471 (2014). </a:t>
            </a:r>
            <a:endParaRPr lang="en-IN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55904"/>
            <a:ext cx="10074000" cy="315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1966"/>
            <a:ext cx="9260077" cy="5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27653"/>
            <a:ext cx="8946541" cy="4764156"/>
          </a:xfrm>
        </p:spPr>
        <p:txBody>
          <a:bodyPr/>
          <a:lstStyle/>
          <a:p>
            <a:r>
              <a:rPr lang="en-US" dirty="0" smtClean="0"/>
              <a:t>11 RCTs of 1713 patients.</a:t>
            </a:r>
          </a:p>
          <a:p>
            <a:r>
              <a:rPr lang="en-US" dirty="0" smtClean="0"/>
              <a:t>Primary end points: perioperative MI and AKI.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07165" y="6264560"/>
            <a:ext cx="904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ITC Symbol Std Medium"/>
              </a:rPr>
              <a:t>Pei, H.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Remote ischemic preconditioning reduces perioperative cardiac and renal events in patients undergoing elective coronary intervention: a meta‑analysis of 11 randomized trials. </a:t>
            </a:r>
            <a:r>
              <a:rPr lang="en-IN" sz="1200" b="1" i="1" dirty="0" err="1">
                <a:latin typeface="ITC Symbol Std Medium"/>
              </a:rPr>
              <a:t>PLoS</a:t>
            </a:r>
            <a:r>
              <a:rPr lang="en-IN" sz="1200" b="1" i="1" dirty="0">
                <a:latin typeface="ITC Symbol Std Medium"/>
              </a:rPr>
              <a:t> ONE </a:t>
            </a:r>
            <a:r>
              <a:rPr lang="en-IN" sz="1200" b="1" dirty="0">
                <a:latin typeface="ITC Symbol Std Medium"/>
              </a:rPr>
              <a:t>9, e115500 (2014). </a:t>
            </a:r>
            <a:endParaRPr lang="en-IN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853248"/>
            <a:ext cx="10853939" cy="429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0" y="2018484"/>
            <a:ext cx="10876910" cy="4001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623" y="122712"/>
            <a:ext cx="7561771" cy="488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394" y="4991891"/>
            <a:ext cx="11737372" cy="10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2052918"/>
            <a:ext cx="9965635" cy="419548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RIC in patients undergoing thrombolysis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08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4634879" cy="4395151"/>
          </a:xfrm>
        </p:spPr>
        <p:txBody>
          <a:bodyPr/>
          <a:lstStyle/>
          <a:p>
            <a:r>
              <a:rPr lang="en-US" dirty="0" smtClean="0"/>
              <a:t>RCT</a:t>
            </a:r>
          </a:p>
          <a:p>
            <a:r>
              <a:rPr lang="en-US" dirty="0" smtClean="0"/>
              <a:t>519 STEMI patients for thrombolysis.</a:t>
            </a:r>
          </a:p>
          <a:p>
            <a:r>
              <a:rPr lang="en-US" dirty="0" smtClean="0"/>
              <a:t>1:1 RIC </a:t>
            </a:r>
            <a:r>
              <a:rPr lang="en-US" dirty="0" err="1" smtClean="0"/>
              <a:t>vs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Thrombolysis with SK</a:t>
            </a:r>
          </a:p>
          <a:p>
            <a:r>
              <a:rPr lang="en-US" dirty="0" smtClean="0"/>
              <a:t>4 x 5 min cycles of upper limb conditioning.</a:t>
            </a:r>
          </a:p>
          <a:p>
            <a:r>
              <a:rPr lang="en-US" dirty="0" smtClean="0"/>
              <a:t>Primary end point: </a:t>
            </a:r>
            <a:r>
              <a:rPr lang="en-IN" dirty="0"/>
              <a:t>enzymatic MI size as </a:t>
            </a:r>
            <a:r>
              <a:rPr lang="en-IN" dirty="0" smtClean="0"/>
              <a:t>assessed by AUC serum </a:t>
            </a:r>
            <a:r>
              <a:rPr lang="en-IN" dirty="0"/>
              <a:t>troponin T and </a:t>
            </a:r>
            <a:r>
              <a:rPr lang="en-IN" dirty="0" smtClean="0"/>
              <a:t>CK-MB measured </a:t>
            </a:r>
            <a:r>
              <a:rPr lang="en-IN" dirty="0"/>
              <a:t>at 0, </a:t>
            </a:r>
            <a:r>
              <a:rPr lang="en-IN" dirty="0" smtClean="0"/>
              <a:t>6,12</a:t>
            </a:r>
            <a:r>
              <a:rPr lang="en-IN" dirty="0"/>
              <a:t>, and 24 </a:t>
            </a:r>
            <a:r>
              <a:rPr lang="en-IN" dirty="0" smtClean="0"/>
              <a:t>h.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03311" y="6198299"/>
            <a:ext cx="894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err="1">
                <a:latin typeface="ITC Symbol Std Medium"/>
              </a:rPr>
              <a:t>Yellon</a:t>
            </a:r>
            <a:r>
              <a:rPr lang="en-IN" sz="1200" b="1" dirty="0">
                <a:latin typeface="ITC Symbol Std Medium"/>
              </a:rPr>
              <a:t>, D. M. </a:t>
            </a:r>
            <a:r>
              <a:rPr lang="en-IN" sz="1200" b="1" i="1" dirty="0">
                <a:latin typeface="ITC Symbol Std Medium"/>
              </a:rPr>
              <a:t>et al. </a:t>
            </a:r>
            <a:r>
              <a:rPr lang="en-IN" sz="1200" b="1" dirty="0">
                <a:latin typeface="ITC Symbol Std Medium"/>
              </a:rPr>
              <a:t>Remote ischemic conditioning reduces myocardial infarct size in STEMI patients treated by thrombolysis. </a:t>
            </a:r>
            <a:r>
              <a:rPr lang="en-IN" sz="1200" b="1" i="1" dirty="0">
                <a:latin typeface="ITC Symbol Std Medium"/>
              </a:rPr>
              <a:t>J. Am. Coll. </a:t>
            </a:r>
            <a:r>
              <a:rPr lang="en-IN" sz="1200" b="1" i="1" dirty="0" err="1">
                <a:latin typeface="ITC Symbol Std Medium"/>
              </a:rPr>
              <a:t>Cardiol</a:t>
            </a:r>
            <a:r>
              <a:rPr lang="en-IN" sz="1200" b="1" i="1" dirty="0">
                <a:latin typeface="ITC Symbol Std Medium"/>
              </a:rPr>
              <a:t>. </a:t>
            </a:r>
            <a:r>
              <a:rPr lang="en-IN" sz="1200" b="1" dirty="0">
                <a:latin typeface="ITC Symbol Std Medium"/>
              </a:rPr>
              <a:t>65, 2764–2765 (2015). </a:t>
            </a:r>
            <a:endParaRPr lang="en-IN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19" y="156699"/>
            <a:ext cx="5075086" cy="5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IN" sz="4000" dirty="0" smtClean="0"/>
              <a:t>Remote </a:t>
            </a:r>
            <a:r>
              <a:rPr lang="en-IN" sz="4000" dirty="0"/>
              <a:t>Ischemic </a:t>
            </a:r>
            <a:r>
              <a:rPr lang="en-IN" sz="4000" dirty="0" smtClean="0"/>
              <a:t>Preconditioning</a:t>
            </a:r>
          </a:p>
          <a:p>
            <a:pPr marL="0" indent="0">
              <a:buNone/>
            </a:pPr>
            <a:r>
              <a:rPr lang="en-IN" sz="4000" dirty="0"/>
              <a:t> </a:t>
            </a:r>
            <a:r>
              <a:rPr lang="en-IN" sz="4000" dirty="0" smtClean="0"/>
              <a:t>        and </a:t>
            </a:r>
            <a:r>
              <a:rPr lang="en-IN" sz="4000" dirty="0" err="1"/>
              <a:t>Renoprotection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4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2173357"/>
            <a:ext cx="3273288" cy="4075042"/>
          </a:xfrm>
        </p:spPr>
        <p:txBody>
          <a:bodyPr/>
          <a:lstStyle/>
          <a:p>
            <a:r>
              <a:rPr lang="en-US" dirty="0" smtClean="0"/>
              <a:t>Remote ischemic preconditioning has been proposed to protect against ischemic and reperfusion insult.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3" y="0"/>
            <a:ext cx="7577825" cy="6732789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>
            <a:off x="4386470" y="452718"/>
            <a:ext cx="662608" cy="4749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260573" y="3785639"/>
            <a:ext cx="662608" cy="4749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4260573" y="4673538"/>
            <a:ext cx="662608" cy="4749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conditioning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1722"/>
            <a:ext cx="8946541" cy="48966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Cardioprotective</a:t>
            </a:r>
            <a:r>
              <a:rPr lang="en-US" dirty="0" smtClean="0"/>
              <a:t> role offered by subjecting an organ to brief periods of ischemia is ischemic conditioning.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20" y="1991565"/>
            <a:ext cx="4410293" cy="47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induced nephropathy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850" y="3036094"/>
            <a:ext cx="7458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04800"/>
            <a:ext cx="9404723" cy="66260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7409"/>
            <a:ext cx="8946541" cy="55394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STEMI</a:t>
            </a:r>
          </a:p>
          <a:p>
            <a:pPr lvl="1"/>
            <a:r>
              <a:rPr lang="en-US" dirty="0" err="1" smtClean="0"/>
              <a:t>IPost</a:t>
            </a:r>
            <a:r>
              <a:rPr lang="en-US" dirty="0" smtClean="0"/>
              <a:t>: Mixed results. Probably reduces new onset heart failure.</a:t>
            </a:r>
          </a:p>
          <a:p>
            <a:pPr lvl="1"/>
            <a:r>
              <a:rPr lang="en-US" dirty="0" smtClean="0"/>
              <a:t>RIC: Existing data suggests benefit. Reduces MACCE.</a:t>
            </a:r>
          </a:p>
          <a:p>
            <a:r>
              <a:rPr lang="en-US" dirty="0" smtClean="0"/>
              <a:t>Cardiac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err="1" smtClean="0"/>
              <a:t>IPost</a:t>
            </a:r>
            <a:r>
              <a:rPr lang="en-US" dirty="0" smtClean="0"/>
              <a:t>: Proof of concept studies suggest </a:t>
            </a:r>
            <a:r>
              <a:rPr lang="en-US" dirty="0" err="1" smtClean="0"/>
              <a:t>cardioprotection</a:t>
            </a:r>
            <a:r>
              <a:rPr lang="en-US" dirty="0" smtClean="0"/>
              <a:t> and reduced need for postoperative inotropic support.</a:t>
            </a:r>
          </a:p>
          <a:p>
            <a:pPr lvl="1"/>
            <a:r>
              <a:rPr lang="en-US" dirty="0" smtClean="0"/>
              <a:t>RIC: No clinical benefit.</a:t>
            </a:r>
          </a:p>
          <a:p>
            <a:r>
              <a:rPr lang="en-US" dirty="0" smtClean="0"/>
              <a:t>Pharmacologic </a:t>
            </a:r>
            <a:r>
              <a:rPr lang="en-US" dirty="0" err="1" smtClean="0"/>
              <a:t>cardioprotection</a:t>
            </a:r>
            <a:endParaRPr lang="en-US" dirty="0" smtClean="0"/>
          </a:p>
          <a:p>
            <a:pPr lvl="1"/>
            <a:r>
              <a:rPr lang="en-US" dirty="0" smtClean="0"/>
              <a:t>Benefit from therapeutic hypothermia (especially with AWMI)</a:t>
            </a:r>
          </a:p>
          <a:p>
            <a:r>
              <a:rPr lang="en-US" dirty="0" smtClean="0"/>
              <a:t>RIC</a:t>
            </a:r>
          </a:p>
          <a:p>
            <a:pPr lvl="1"/>
            <a:r>
              <a:rPr lang="en-US" dirty="0" smtClean="0"/>
              <a:t>Planned PCI: Existing data suggests benefit especially in males.</a:t>
            </a:r>
          </a:p>
          <a:p>
            <a:pPr lvl="1"/>
            <a:r>
              <a:rPr lang="en-US" dirty="0" smtClean="0"/>
              <a:t>Undergoing thrombolysis- ? Benefit – need more data.</a:t>
            </a:r>
          </a:p>
          <a:p>
            <a:r>
              <a:rPr lang="en-US" dirty="0" err="1" smtClean="0"/>
              <a:t>Renoprotection</a:t>
            </a:r>
            <a:endParaRPr lang="en-US" dirty="0" smtClean="0"/>
          </a:p>
          <a:p>
            <a:pPr lvl="1"/>
            <a:r>
              <a:rPr lang="en-US" dirty="0" smtClean="0"/>
              <a:t>Ischemic/ Reperfusion injury: mixed results</a:t>
            </a:r>
          </a:p>
          <a:p>
            <a:pPr lvl="1"/>
            <a:r>
              <a:rPr lang="en-US" dirty="0" smtClean="0"/>
              <a:t>CIN: Benefit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73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404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7740"/>
            <a:ext cx="8946541" cy="479066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Ischaemic conditioning offers a powerful endogenous </a:t>
            </a:r>
            <a:r>
              <a:rPr lang="en-IN" dirty="0" err="1"/>
              <a:t>cardioprotective</a:t>
            </a:r>
            <a:r>
              <a:rPr lang="en-IN" dirty="0"/>
              <a:t> </a:t>
            </a:r>
            <a:r>
              <a:rPr lang="en-IN" dirty="0" smtClean="0"/>
              <a:t>strategy.</a:t>
            </a:r>
          </a:p>
          <a:p>
            <a:pPr lvl="1"/>
            <a:r>
              <a:rPr lang="en-IN" dirty="0"/>
              <a:t>R</a:t>
            </a:r>
            <a:r>
              <a:rPr lang="en-IN" dirty="0" smtClean="0"/>
              <a:t>educing </a:t>
            </a:r>
            <a:r>
              <a:rPr lang="en-IN" dirty="0"/>
              <a:t>size of MI in patients with STEMI undergoing </a:t>
            </a:r>
            <a:r>
              <a:rPr lang="en-IN" dirty="0" smtClean="0"/>
              <a:t>reperfusion</a:t>
            </a:r>
          </a:p>
          <a:p>
            <a:pPr lvl="1"/>
            <a:r>
              <a:rPr lang="en-IN" dirty="0"/>
              <a:t>A</a:t>
            </a:r>
            <a:r>
              <a:rPr lang="en-IN" dirty="0" smtClean="0"/>
              <a:t>ttenuating </a:t>
            </a:r>
            <a:r>
              <a:rPr lang="en-IN" dirty="0"/>
              <a:t>perioperative and </a:t>
            </a:r>
            <a:r>
              <a:rPr lang="en-IN" dirty="0" err="1"/>
              <a:t>periprocedural</a:t>
            </a:r>
            <a:r>
              <a:rPr lang="en-IN" dirty="0"/>
              <a:t> myocardial injury in patients undergoing CABG surgery or </a:t>
            </a:r>
            <a:r>
              <a:rPr lang="en-IN" dirty="0" smtClean="0"/>
              <a:t>PCI</a:t>
            </a:r>
            <a:r>
              <a:rPr lang="en-IN" dirty="0"/>
              <a:t>.</a:t>
            </a:r>
            <a:endParaRPr lang="en-IN" dirty="0" smtClean="0"/>
          </a:p>
          <a:p>
            <a:endParaRPr lang="en-US" dirty="0"/>
          </a:p>
          <a:p>
            <a:r>
              <a:rPr lang="en-IN" dirty="0"/>
              <a:t>T</a:t>
            </a:r>
            <a:r>
              <a:rPr lang="en-IN" dirty="0" smtClean="0"/>
              <a:t>he simplicity, </a:t>
            </a:r>
            <a:r>
              <a:rPr lang="en-IN" dirty="0" err="1" smtClean="0"/>
              <a:t>noninvasive</a:t>
            </a:r>
            <a:r>
              <a:rPr lang="en-IN" dirty="0" smtClean="0"/>
              <a:t> nature and the </a:t>
            </a:r>
            <a:r>
              <a:rPr lang="en-IN" dirty="0"/>
              <a:t>flexibility of the timing of the RIC stimulus, make it feasible to apply in many clinical </a:t>
            </a:r>
            <a:r>
              <a:rPr lang="en-IN" dirty="0" smtClean="0"/>
              <a:t>scenarios.</a:t>
            </a:r>
          </a:p>
          <a:p>
            <a:endParaRPr lang="en-US" dirty="0"/>
          </a:p>
          <a:p>
            <a:r>
              <a:rPr lang="en-IN" dirty="0"/>
              <a:t>C</a:t>
            </a:r>
            <a:r>
              <a:rPr lang="en-IN" dirty="0" smtClean="0"/>
              <a:t>linical </a:t>
            </a:r>
            <a:r>
              <a:rPr lang="en-IN" dirty="0"/>
              <a:t>studies have produced mixed results. </a:t>
            </a:r>
            <a:endParaRPr lang="en-IN" dirty="0" smtClean="0"/>
          </a:p>
          <a:p>
            <a:endParaRPr lang="en-US" dirty="0"/>
          </a:p>
          <a:p>
            <a:r>
              <a:rPr lang="en-IN" dirty="0"/>
              <a:t>M</a:t>
            </a:r>
            <a:r>
              <a:rPr lang="en-IN" dirty="0" smtClean="0"/>
              <a:t>ost </a:t>
            </a:r>
            <a:r>
              <a:rPr lang="en-IN" dirty="0"/>
              <a:t>promising data exist for </a:t>
            </a:r>
            <a:r>
              <a:rPr lang="en-IN" dirty="0" smtClean="0"/>
              <a:t>ischemic conditioning </a:t>
            </a:r>
            <a:r>
              <a:rPr lang="en-IN" dirty="0"/>
              <a:t>in patients with STEMI. </a:t>
            </a:r>
            <a:endParaRPr lang="en-IN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06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28870"/>
            <a:ext cx="8946541" cy="551953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M</a:t>
            </a:r>
            <a:r>
              <a:rPr lang="en-IN" dirty="0" smtClean="0"/>
              <a:t>ajor challenge facing research with a novel </a:t>
            </a:r>
            <a:r>
              <a:rPr lang="en-IN" dirty="0" err="1" smtClean="0"/>
              <a:t>cardioprotection</a:t>
            </a:r>
            <a:r>
              <a:rPr lang="en-IN" dirty="0" smtClean="0"/>
              <a:t> strategy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linical </a:t>
            </a:r>
            <a:r>
              <a:rPr lang="en-IN" dirty="0"/>
              <a:t>outcomes of patients with STEMI after PPCI continue to </a:t>
            </a:r>
            <a:r>
              <a:rPr lang="en-IN" dirty="0" smtClean="0"/>
              <a:t>improve; mortality rates after STEMI decreasing.</a:t>
            </a:r>
          </a:p>
          <a:p>
            <a:pPr lvl="1"/>
            <a:r>
              <a:rPr lang="en-IN" dirty="0" smtClean="0"/>
              <a:t>Improvements </a:t>
            </a:r>
            <a:r>
              <a:rPr lang="en-IN" dirty="0"/>
              <a:t>in surgical techniques and advances in myocardial protection have reduced the extent of PMI together with patient </a:t>
            </a:r>
            <a:r>
              <a:rPr lang="en-IN" dirty="0" smtClean="0"/>
              <a:t>mortality.</a:t>
            </a:r>
          </a:p>
          <a:p>
            <a:pPr lvl="1"/>
            <a:endParaRPr lang="en-US" dirty="0"/>
          </a:p>
          <a:p>
            <a:r>
              <a:rPr lang="en-US" dirty="0" smtClean="0"/>
              <a:t>However, novel strategies needed </a:t>
            </a:r>
          </a:p>
          <a:p>
            <a:pPr lvl="1"/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number of patients surviving a STEMI and subsequently developing heart failure </a:t>
            </a:r>
            <a:r>
              <a:rPr lang="en-IN" dirty="0" smtClean="0"/>
              <a:t>is increasing.</a:t>
            </a:r>
          </a:p>
          <a:p>
            <a:pPr lvl="1"/>
            <a:r>
              <a:rPr lang="en-IN" dirty="0"/>
              <a:t>A</a:t>
            </a:r>
            <a:r>
              <a:rPr lang="en-IN" dirty="0" smtClean="0"/>
              <a:t>n </a:t>
            </a:r>
            <a:r>
              <a:rPr lang="en-IN" dirty="0"/>
              <a:t>ageing population and increasing prevalence of comorbidities, such as diabetes, obesity, and </a:t>
            </a:r>
            <a:r>
              <a:rPr lang="en-IN" dirty="0" smtClean="0"/>
              <a:t>hypertension.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uch clinical endpoints(development of new HF) and high risk population should perhaps be the focus of future trials.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8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sz="4000" dirty="0" smtClean="0"/>
              <a:t>Ongoing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EURO-CRIPS study: </a:t>
            </a:r>
            <a:r>
              <a:rPr lang="en-IN" dirty="0"/>
              <a:t>The </a:t>
            </a:r>
            <a:r>
              <a:rPr lang="en-IN" dirty="0" err="1"/>
              <a:t>EUROpean</a:t>
            </a:r>
            <a:r>
              <a:rPr lang="en-IN" dirty="0"/>
              <a:t> and Chinese cardiac and renal Remote Ischemic Preconditioning </a:t>
            </a:r>
            <a:r>
              <a:rPr lang="en-IN" dirty="0" smtClean="0"/>
              <a:t>Study</a:t>
            </a:r>
          </a:p>
          <a:p>
            <a:pPr marL="0" indent="0">
              <a:buNone/>
            </a:pPr>
            <a:r>
              <a:rPr lang="en-US" dirty="0" smtClean="0"/>
              <a:t>555 patients with </a:t>
            </a:r>
            <a:r>
              <a:rPr lang="en-US" dirty="0" err="1" smtClean="0"/>
              <a:t>creat</a:t>
            </a:r>
            <a:r>
              <a:rPr lang="en-US" dirty="0" smtClean="0"/>
              <a:t> clearance 30-60 ml/min/1.73m2 for elective PCI.</a:t>
            </a:r>
          </a:p>
          <a:p>
            <a:pPr marL="0" indent="0">
              <a:buNone/>
            </a:pPr>
            <a:r>
              <a:rPr lang="en-IN" dirty="0" smtClean="0"/>
              <a:t>3 </a:t>
            </a:r>
            <a:r>
              <a:rPr lang="en-IN" dirty="0"/>
              <a:t>× 5 min inflations/deflations of cuff on upper arm immediately before </a:t>
            </a:r>
            <a:r>
              <a:rPr lang="en-IN" dirty="0" smtClean="0"/>
              <a:t>PCI</a:t>
            </a:r>
          </a:p>
          <a:p>
            <a:pPr marL="0" indent="0">
              <a:buNone/>
            </a:pPr>
            <a:r>
              <a:rPr lang="en-IN" dirty="0" smtClean="0"/>
              <a:t>Primary endpoint: incidence of CIN</a:t>
            </a:r>
          </a:p>
          <a:p>
            <a:pPr marL="0" indent="0">
              <a:buNone/>
            </a:pPr>
            <a:r>
              <a:rPr lang="en-IN" dirty="0" smtClean="0"/>
              <a:t>Secondary endpoint: </a:t>
            </a:r>
            <a:r>
              <a:rPr lang="en-IN" dirty="0" err="1" smtClean="0"/>
              <a:t>periprocedural</a:t>
            </a:r>
            <a:r>
              <a:rPr lang="en-IN" dirty="0" smtClean="0"/>
              <a:t> myocardial injury</a:t>
            </a:r>
            <a:r>
              <a:rPr lang="en-IN" dirty="0"/>
              <a:t>	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ERIC‑PPCI trial: </a:t>
            </a:r>
            <a:r>
              <a:rPr lang="en-IN" dirty="0"/>
              <a:t>Effect of Remote Ischaemic Conditioning on Clinical Outcomes in STEMI Patients Undergoing </a:t>
            </a:r>
            <a:r>
              <a:rPr lang="en-IN" dirty="0" smtClean="0"/>
              <a:t>PPCI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RCT with 4,300 </a:t>
            </a:r>
            <a:r>
              <a:rPr lang="it-IT" dirty="0"/>
              <a:t>All STEMI 	</a:t>
            </a:r>
          </a:p>
          <a:p>
            <a:pPr marL="0" indent="0">
              <a:buNone/>
            </a:pPr>
            <a:r>
              <a:rPr lang="en-IN" dirty="0"/>
              <a:t>4 × 5 min inflations/deflations of cuff on upper arm before </a:t>
            </a:r>
            <a:r>
              <a:rPr lang="en-IN" dirty="0" smtClean="0"/>
              <a:t>PPCI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Primary end point of cardiac death and HHF at 12 months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10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r>
              <a:rPr lang="en-US" sz="4000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1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29" y="137606"/>
            <a:ext cx="9326149" cy="65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Ischemic conditioning stimulus shown to induce 2 separate windows of protection: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window: classical or acute ischemic conditioning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mmediately after conditioning stimulus</a:t>
            </a:r>
          </a:p>
          <a:p>
            <a:pPr lvl="1"/>
            <a:r>
              <a:rPr lang="en-US" dirty="0" smtClean="0"/>
              <a:t>Lasts 2-3 </a:t>
            </a:r>
            <a:r>
              <a:rPr lang="en-US" dirty="0" err="1" smtClean="0"/>
              <a:t>hrs</a:t>
            </a:r>
            <a:r>
              <a:rPr lang="en-US" dirty="0" smtClean="0"/>
              <a:t>; later wanes and disappears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Due to immediate </a:t>
            </a:r>
            <a:r>
              <a:rPr lang="en-US" dirty="0"/>
              <a:t>alterations in the myocardium and coronary circulation.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Second window: delayed conditioning</a:t>
            </a:r>
          </a:p>
          <a:p>
            <a:pPr lvl="1"/>
            <a:r>
              <a:rPr lang="en-US" dirty="0" smtClean="0"/>
              <a:t>Occurs 12 -24 </a:t>
            </a:r>
            <a:r>
              <a:rPr lang="en-US" dirty="0" err="1" smtClean="0"/>
              <a:t>hrs</a:t>
            </a:r>
            <a:r>
              <a:rPr lang="en-US" dirty="0" smtClean="0"/>
              <a:t> after stimulus.</a:t>
            </a:r>
          </a:p>
          <a:p>
            <a:pPr lvl="1"/>
            <a:r>
              <a:rPr lang="en-US" dirty="0" smtClean="0"/>
              <a:t>Lasts 48-72 hrs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Due to changes in gene expression in </a:t>
            </a:r>
            <a:r>
              <a:rPr lang="en-US" dirty="0" err="1" smtClean="0"/>
              <a:t>cardiomyocytes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6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46" y="2052918"/>
            <a:ext cx="10365471" cy="4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2783"/>
            <a:ext cx="8946541" cy="452561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                  </a:t>
            </a:r>
            <a:r>
              <a:rPr lang="en-US" sz="4000" dirty="0" err="1" smtClean="0"/>
              <a:t>IPost</a:t>
            </a:r>
            <a:r>
              <a:rPr lang="en-US" sz="4000" dirty="0" smtClean="0"/>
              <a:t> in STEMI</a:t>
            </a:r>
          </a:p>
        </p:txBody>
      </p:sp>
    </p:spTree>
    <p:extLst>
      <p:ext uri="{BB962C8B-B14F-4D97-AF65-F5344CB8AC3E}">
        <p14:creationId xmlns:p14="http://schemas.microsoft.com/office/powerpoint/2010/main" val="1711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2740</Words>
  <Application>Microsoft Office PowerPoint</Application>
  <PresentationFormat>Widescreen</PresentationFormat>
  <Paragraphs>314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AdvOT3c2d9f11</vt:lpstr>
      <vt:lpstr>Arial</vt:lpstr>
      <vt:lpstr>Arial</vt:lpstr>
      <vt:lpstr>Calibri</vt:lpstr>
      <vt:lpstr>Century Gothic</vt:lpstr>
      <vt:lpstr>ITC Symbol Std Medium</vt:lpstr>
      <vt:lpstr>Times-Roman</vt:lpstr>
      <vt:lpstr>Wingdings 3</vt:lpstr>
      <vt:lpstr>Ion</vt:lpstr>
      <vt:lpstr>Ischemic conditioning –Evidence review</vt:lpstr>
      <vt:lpstr>Overview</vt:lpstr>
      <vt:lpstr>PowerPoint Presentation</vt:lpstr>
      <vt:lpstr>Myocardial reperfusion injury </vt:lpstr>
      <vt:lpstr>Ischemic conditioning</vt:lpstr>
      <vt:lpstr>PowerPoint Presentation</vt:lpstr>
      <vt:lpstr>PowerPoint Presentation</vt:lpstr>
      <vt:lpstr>Clinical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Cyclosporine A</vt:lpstr>
      <vt:lpstr>CIRCUS trial no benefit</vt:lpstr>
      <vt:lpstr>Therapeutic hypothermia Combined Analysis of the RAPID MI-ICE and the CHILL-MI Trials</vt:lpstr>
      <vt:lpstr>PowerPoint Presentation</vt:lpstr>
      <vt:lpstr>Sodium nitrite NIAMI trial – no benefit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Contrast induced nephropathy</vt:lpstr>
      <vt:lpstr>Summary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Ischemic conditioning -review</dc:title>
  <dc:creator>Acer</dc:creator>
  <cp:lastModifiedBy>Acer</cp:lastModifiedBy>
  <cp:revision>117</cp:revision>
  <dcterms:created xsi:type="dcterms:W3CDTF">2016-05-10T12:04:12Z</dcterms:created>
  <dcterms:modified xsi:type="dcterms:W3CDTF">2016-05-20T04:04:43Z</dcterms:modified>
</cp:coreProperties>
</file>